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3" r:id="rId1"/>
    <p:sldMasterId id="2147483712" r:id="rId2"/>
    <p:sldMasterId id="2147483694" r:id="rId3"/>
  </p:sldMasterIdLst>
  <p:notesMasterIdLst>
    <p:notesMasterId r:id="rId28"/>
  </p:notesMasterIdLst>
  <p:sldIdLst>
    <p:sldId id="267" r:id="rId4"/>
    <p:sldId id="268" r:id="rId5"/>
    <p:sldId id="269" r:id="rId6"/>
    <p:sldId id="270" r:id="rId7"/>
    <p:sldId id="274" r:id="rId8"/>
    <p:sldId id="275" r:id="rId9"/>
    <p:sldId id="284" r:id="rId10"/>
    <p:sldId id="289" r:id="rId11"/>
    <p:sldId id="290" r:id="rId12"/>
    <p:sldId id="291" r:id="rId13"/>
    <p:sldId id="285" r:id="rId14"/>
    <p:sldId id="273" r:id="rId15"/>
    <p:sldId id="286" r:id="rId16"/>
    <p:sldId id="293" r:id="rId17"/>
    <p:sldId id="272" r:id="rId18"/>
    <p:sldId id="276" r:id="rId19"/>
    <p:sldId id="277" r:id="rId20"/>
    <p:sldId id="278" r:id="rId21"/>
    <p:sldId id="279" r:id="rId22"/>
    <p:sldId id="292" r:id="rId23"/>
    <p:sldId id="280" r:id="rId24"/>
    <p:sldId id="281" r:id="rId25"/>
    <p:sldId id="282" r:id="rId26"/>
    <p:sldId id="283" r:id="rId27"/>
  </p:sldIdLst>
  <p:sldSz cx="12192000" cy="6858000"/>
  <p:notesSz cx="6858000" cy="9144000"/>
  <p:defaultTextStyle>
    <a:defPPr>
      <a:defRPr lang="en-US"/>
    </a:defPPr>
    <a:lvl1pPr marL="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73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6F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7" autoAdjust="0"/>
    <p:restoredTop sz="84705" autoAdjust="0"/>
  </p:normalViewPr>
  <p:slideViewPr>
    <p:cSldViewPr snapToGrid="0">
      <p:cViewPr varScale="1">
        <p:scale>
          <a:sx n="101" d="100"/>
          <a:sy n="101" d="100"/>
        </p:scale>
        <p:origin x="1290" y="102"/>
      </p:cViewPr>
      <p:guideLst>
        <p:guide orient="horz" pos="2159"/>
        <p:guide pos="73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viewProps" Target="viewProps.xml"/></Relationships>
</file>

<file path=ppt/media/image1.png>
</file>

<file path=ppt/media/image10.jpeg>
</file>

<file path=ppt/media/image11.jp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2.png>
</file>

<file path=ppt/media/image3.jpg>
</file>

<file path=ppt/media/image4.pn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8F02CA-77CB-4E54-B712-21E588799EE8}" type="datetimeFigureOut">
              <a:rPr lang="de-DE" smtClean="0"/>
              <a:t>17.09.2022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3F729A-0AF0-4995-B32B-9504BC6896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0794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04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08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12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16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20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24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28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320" algn="l" defTabSz="9140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Herzlich Willkommen</a:t>
            </a:r>
          </a:p>
          <a:p>
            <a:pPr marL="171450" indent="-171450">
              <a:buFontTx/>
              <a:buChar char="-"/>
            </a:pPr>
            <a:r>
              <a:rPr lang="de-DE" dirty="0"/>
              <a:t>Marcel Rühle</a:t>
            </a:r>
          </a:p>
          <a:p>
            <a:pPr marL="171450" indent="-171450">
              <a:buFontTx/>
              <a:buChar char="-"/>
            </a:pPr>
            <a:r>
              <a:rPr lang="de-DE" dirty="0"/>
              <a:t>(</a:t>
            </a:r>
            <a:r>
              <a:rPr lang="de-DE" dirty="0" err="1"/>
              <a:t>Fabi</a:t>
            </a:r>
            <a:r>
              <a:rPr lang="de-DE" dirty="0"/>
              <a:t>)</a:t>
            </a:r>
          </a:p>
          <a:p>
            <a:pPr marL="171450" indent="-171450">
              <a:buFontTx/>
              <a:buChar char="-"/>
            </a:pPr>
            <a:r>
              <a:rPr lang="de-DE" dirty="0"/>
              <a:t>Stellen Praktikum</a:t>
            </a:r>
          </a:p>
          <a:p>
            <a:pPr marL="171450" indent="-171450">
              <a:buFontTx/>
              <a:buChar char="-"/>
            </a:pPr>
            <a:r>
              <a:rPr lang="de-DE" dirty="0"/>
              <a:t>Betreuer: </a:t>
            </a:r>
            <a:r>
              <a:rPr lang="de-DE" b="1" i="0" dirty="0">
                <a:solidFill>
                  <a:srgbClr val="242424"/>
                </a:solidFill>
                <a:effectLst/>
                <a:latin typeface="-apple-system"/>
              </a:rPr>
              <a:t>Yves</a:t>
            </a:r>
            <a:r>
              <a:rPr lang="de-DE" dirty="0"/>
              <a:t> </a:t>
            </a:r>
            <a:r>
              <a:rPr lang="de-DE" b="1" i="0" dirty="0">
                <a:solidFill>
                  <a:srgbClr val="242424"/>
                </a:solidFill>
                <a:effectLst/>
                <a:latin typeface="-apple-system"/>
              </a:rPr>
              <a:t>Kirschner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Vorwort</a:t>
            </a: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18903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>
                <a:ea typeface="Calibri"/>
                <a:cs typeface="Calibri"/>
              </a:rPr>
              <a:t>Kleine</a:t>
            </a:r>
            <a:r>
              <a:rPr lang="en-US" dirty="0">
                <a:ea typeface="Calibri"/>
                <a:cs typeface="Calibri"/>
              </a:rPr>
              <a:t> Demonstration</a:t>
            </a:r>
          </a:p>
          <a:p>
            <a:pPr marL="171450" indent="-171450">
              <a:buFontTx/>
              <a:buChar char="-"/>
            </a:pPr>
            <a:r>
              <a:rPr lang="en-US" dirty="0">
                <a:ea typeface="Calibri"/>
                <a:cs typeface="Calibri"/>
              </a:rPr>
              <a:t>Da </a:t>
            </a:r>
            <a:r>
              <a:rPr lang="en-US" dirty="0" err="1">
                <a:ea typeface="Calibri"/>
                <a:cs typeface="Calibri"/>
              </a:rPr>
              <a:t>nicht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sicher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ob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Kompatibel</a:t>
            </a:r>
            <a:endParaRPr lang="en-US" dirty="0">
              <a:ea typeface="Calibri"/>
              <a:cs typeface="Calibri"/>
            </a:endParaRPr>
          </a:p>
          <a:p>
            <a:pPr marL="171450" indent="-171450">
              <a:buFontTx/>
              <a:buChar char="-"/>
            </a:pPr>
            <a:r>
              <a:rPr lang="en-US" dirty="0">
                <a:ea typeface="Calibri"/>
                <a:cs typeface="Calibri"/>
              </a:rPr>
              <a:t>Auf </a:t>
            </a:r>
            <a:r>
              <a:rPr lang="en-US" dirty="0" err="1">
                <a:ea typeface="Calibri"/>
                <a:cs typeface="Calibri"/>
              </a:rPr>
              <a:t>Folien</a:t>
            </a:r>
            <a:endParaRPr lang="en-US" dirty="0">
              <a:ea typeface="Calibri"/>
              <a:cs typeface="Calibri"/>
            </a:endParaRPr>
          </a:p>
          <a:p>
            <a:pPr marL="171450" indent="-171450">
              <a:buFontTx/>
              <a:buChar char="-"/>
            </a:pPr>
            <a:r>
              <a:rPr lang="en-US" dirty="0">
                <a:ea typeface="Calibri"/>
                <a:cs typeface="Calibri"/>
              </a:rPr>
              <a:t>2 </a:t>
            </a:r>
            <a:r>
              <a:rPr lang="en-US" dirty="0" err="1">
                <a:ea typeface="Calibri"/>
                <a:cs typeface="Calibri"/>
              </a:rPr>
              <a:t>einfache</a:t>
            </a:r>
            <a:r>
              <a:rPr lang="en-US" dirty="0">
                <a:ea typeface="Calibri"/>
                <a:cs typeface="Calibri"/>
              </a:rPr>
              <a:t> Klassen</a:t>
            </a:r>
          </a:p>
          <a:p>
            <a:pPr marL="171450" indent="-171450">
              <a:buFontTx/>
              <a:buChar char="-"/>
            </a:pPr>
            <a:r>
              <a:rPr lang="en-US" dirty="0" err="1">
                <a:ea typeface="Calibri"/>
                <a:cs typeface="Calibri"/>
              </a:rPr>
              <a:t>Geparst</a:t>
            </a:r>
            <a:endParaRPr lang="en-US" dirty="0">
              <a:ea typeface="Calibri"/>
              <a:cs typeface="Calibri"/>
            </a:endParaRPr>
          </a:p>
          <a:p>
            <a:pPr marL="171450" indent="-171450">
              <a:buFontTx/>
              <a:buChar char="-"/>
            </a:pPr>
            <a:r>
              <a:rPr lang="en-US" dirty="0" err="1">
                <a:ea typeface="Calibri"/>
                <a:cs typeface="Calibri"/>
              </a:rPr>
              <a:t>SimpleClass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mit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vielen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methoden</a:t>
            </a:r>
            <a:endParaRPr lang="en-US" dirty="0">
              <a:ea typeface="Calibri"/>
              <a:cs typeface="Calibri"/>
            </a:endParaRPr>
          </a:p>
          <a:p>
            <a:pPr marL="171450" indent="-171450">
              <a:buFontTx/>
              <a:buChar char="-"/>
            </a:pPr>
            <a:r>
              <a:rPr lang="en-US" dirty="0" err="1">
                <a:ea typeface="Calibri"/>
                <a:cs typeface="Calibri"/>
              </a:rPr>
              <a:t>SimpleExternalClass</a:t>
            </a:r>
            <a:r>
              <a:rPr lang="en-US" dirty="0">
                <a:ea typeface="Calibri"/>
                <a:cs typeface="Calibri"/>
              </a:rPr>
              <a:t>, </a:t>
            </a:r>
            <a:r>
              <a:rPr lang="en-US" dirty="0" err="1">
                <a:ea typeface="Calibri"/>
                <a:cs typeface="Calibri"/>
              </a:rPr>
              <a:t>aufruft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35353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Alles parst</a:t>
            </a:r>
          </a:p>
          <a:p>
            <a:pPr marL="171450" marR="0" lvl="0" indent="-171450" algn="l" defTabSz="914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PCM Repository Model</a:t>
            </a:r>
          </a:p>
          <a:p>
            <a:pPr marL="171450" marR="0" lvl="0" indent="-171450" algn="l" defTabSz="914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im Sirius Editor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  <a:cs typeface="Calibri"/>
            </a:endParaRPr>
          </a:p>
          <a:p>
            <a:pPr marL="171450" marR="0" lvl="0" indent="-171450" algn="l" defTabSz="914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cs typeface="Calibri"/>
              </a:rPr>
              <a:t>2 interfaces</a:t>
            </a:r>
          </a:p>
          <a:p>
            <a:pPr marL="171450" marR="0" lvl="0" indent="-171450" algn="l" defTabSz="914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  <a:cs typeface="Calibri"/>
              </a:rPr>
              <a:t>BasicComponents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cs typeface="Calibri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  <a:cs typeface="Calibri"/>
              </a:rPr>
              <a:t>mit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cs typeface="Calibri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  <a:cs typeface="Calibri"/>
              </a:rPr>
              <a:t>methoden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  <a:cs typeface="Calibri"/>
            </a:endParaRPr>
          </a:p>
          <a:p>
            <a:pPr marL="171450" marR="0" lvl="0" indent="-171450" algn="l" defTabSz="914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  <a:cs typeface="Calibri"/>
              </a:rPr>
              <a:t>CompositeDataTypes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  <a:cs typeface="Calibri"/>
            </a:endParaRPr>
          </a:p>
          <a:p>
            <a:pPr marL="171450" marR="0" lvl="0" indent="-171450" algn="l" defTabSz="914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  <a:cs typeface="Calibri"/>
              </a:rPr>
              <a:t>Draufklicken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  <a:cs typeface="Calibri"/>
            </a:endParaRPr>
          </a:p>
          <a:p>
            <a:pPr marL="171450" marR="0" lvl="0" indent="-171450" algn="l" defTabSz="914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  <a:cs typeface="Calibri"/>
              </a:rPr>
              <a:t>Seff</a:t>
            </a:r>
            <a:endParaRPr lang="de-DE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10086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>
                <a:ea typeface="Calibri"/>
                <a:cs typeface="Calibri"/>
              </a:rPr>
              <a:t>Seff</a:t>
            </a:r>
            <a:endParaRPr lang="en-US" dirty="0">
              <a:ea typeface="Calibri"/>
              <a:cs typeface="Calibri"/>
            </a:endParaRPr>
          </a:p>
          <a:p>
            <a:pPr marL="171450" indent="-171450">
              <a:buFontTx/>
              <a:buChar char="-"/>
            </a:pPr>
            <a:r>
              <a:rPr lang="en-US" dirty="0">
                <a:ea typeface="Calibri"/>
                <a:cs typeface="Calibri"/>
              </a:rPr>
              <a:t>Switch </a:t>
            </a:r>
            <a:r>
              <a:rPr lang="en-US" dirty="0" err="1">
                <a:ea typeface="Calibri"/>
                <a:cs typeface="Calibri"/>
              </a:rPr>
              <a:t>Methode</a:t>
            </a:r>
            <a:endParaRPr lang="en-US" dirty="0">
              <a:ea typeface="Calibri"/>
              <a:cs typeface="Calibri"/>
            </a:endParaRPr>
          </a:p>
          <a:p>
            <a:pPr marL="171450" indent="-171450">
              <a:buFontTx/>
              <a:buChar char="-"/>
            </a:pPr>
            <a:r>
              <a:rPr lang="en-US" dirty="0">
                <a:ea typeface="Calibri"/>
                <a:cs typeface="Calibri"/>
              </a:rPr>
              <a:t>Hello World </a:t>
            </a:r>
            <a:r>
              <a:rPr lang="en-US" dirty="0" err="1">
                <a:ea typeface="Calibri"/>
                <a:cs typeface="Calibri"/>
              </a:rPr>
              <a:t>internalAction</a:t>
            </a:r>
            <a:endParaRPr lang="en-US" dirty="0">
              <a:ea typeface="Calibri"/>
              <a:cs typeface="Calibri"/>
            </a:endParaRPr>
          </a:p>
          <a:p>
            <a:pPr marL="171450" indent="-171450">
              <a:buFontTx/>
              <a:buChar char="-"/>
            </a:pPr>
            <a:r>
              <a:rPr lang="en-US" dirty="0">
                <a:ea typeface="Calibri"/>
                <a:cs typeface="Calibri"/>
              </a:rPr>
              <a:t>Switch Branch</a:t>
            </a:r>
          </a:p>
          <a:p>
            <a:pPr marL="171450" indent="-171450">
              <a:buFontTx/>
              <a:buChar char="-"/>
            </a:pPr>
            <a:r>
              <a:rPr lang="en-US" dirty="0">
                <a:ea typeface="Calibri"/>
                <a:cs typeface="Calibri"/>
              </a:rPr>
              <a:t>Transitions</a:t>
            </a:r>
          </a:p>
          <a:p>
            <a:pPr marL="171450" indent="-171450">
              <a:buFontTx/>
              <a:buChar char="-"/>
            </a:pPr>
            <a:r>
              <a:rPr lang="en-US" dirty="0">
                <a:ea typeface="Calibri"/>
                <a:cs typeface="Calibri"/>
              </a:rPr>
              <a:t>Start / Stop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49564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5366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61761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13124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9843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dirty="0" err="1"/>
              <a:t>Warum</a:t>
            </a:r>
            <a:r>
              <a:rPr lang="en-US" dirty="0"/>
              <a:t> </a:t>
            </a:r>
            <a:r>
              <a:rPr lang="en-US" dirty="0" err="1"/>
              <a:t>Projekt</a:t>
            </a:r>
            <a:r>
              <a:rPr lang="en-US" dirty="0"/>
              <a:t> so </a:t>
            </a:r>
            <a:r>
              <a:rPr lang="en-US" dirty="0" err="1"/>
              <a:t>wichtig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jeder</a:t>
            </a:r>
            <a:r>
              <a:rPr lang="en-US" dirty="0"/>
              <a:t> </a:t>
            </a:r>
            <a:r>
              <a:rPr lang="en-US" dirty="0" err="1"/>
              <a:t>kennts</a:t>
            </a:r>
            <a:endParaRPr lang="en-US" dirty="0">
              <a:ea typeface="Calibri"/>
              <a:cs typeface="Calibri"/>
            </a:endParaRPr>
          </a:p>
          <a:p>
            <a:pPr marL="0" indent="0">
              <a:buFontTx/>
              <a:buNone/>
            </a:pPr>
            <a:r>
              <a:rPr lang="en-US" dirty="0"/>
              <a:t>- </a:t>
            </a:r>
            <a:r>
              <a:rPr lang="en-US" dirty="0" err="1"/>
              <a:t>neues</a:t>
            </a:r>
            <a:r>
              <a:rPr lang="en-US" dirty="0"/>
              <a:t> project</a:t>
            </a:r>
          </a:p>
          <a:p>
            <a:pPr marL="0" indent="0">
              <a:buFontTx/>
              <a:buNone/>
            </a:pPr>
            <a:r>
              <a:rPr lang="en-US" dirty="0">
                <a:ea typeface="Calibri"/>
                <a:cs typeface="Calibri"/>
              </a:rPr>
              <a:t>- 2 </a:t>
            </a:r>
            <a:r>
              <a:rPr lang="en-US" dirty="0" err="1">
                <a:ea typeface="Calibri"/>
                <a:cs typeface="Calibri"/>
              </a:rPr>
              <a:t>möglichkeiten</a:t>
            </a:r>
            <a:endParaRPr lang="en-US" dirty="0">
              <a:ea typeface="Calibri"/>
              <a:cs typeface="Calibri"/>
            </a:endParaRPr>
          </a:p>
          <a:p>
            <a:pPr marL="0" indent="0">
              <a:buFontTx/>
              <a:buNone/>
            </a:pPr>
            <a:r>
              <a:rPr lang="en-US" dirty="0">
                <a:ea typeface="Calibri"/>
                <a:cs typeface="Calibri"/>
              </a:rPr>
              <a:t>- </a:t>
            </a:r>
            <a:r>
              <a:rPr lang="en-US" dirty="0" err="1">
                <a:ea typeface="Calibri"/>
                <a:cs typeface="Calibri"/>
              </a:rPr>
              <a:t>Grüne</a:t>
            </a:r>
            <a:r>
              <a:rPr lang="en-US" dirty="0">
                <a:ea typeface="Calibri"/>
                <a:cs typeface="Calibri"/>
              </a:rPr>
              <a:t> Wiese</a:t>
            </a:r>
          </a:p>
          <a:p>
            <a:r>
              <a:rPr lang="en-US" dirty="0"/>
              <a:t>- Forward Engineering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Reverse Engineering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legacy system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</a:t>
            </a:r>
            <a:r>
              <a:rPr lang="en-US" dirty="0" err="1"/>
              <a:t>alte</a:t>
            </a:r>
            <a:r>
              <a:rPr lang="en-US" dirty="0"/>
              <a:t> </a:t>
            </a:r>
            <a:r>
              <a:rPr lang="en-US" dirty="0" err="1"/>
              <a:t>mitarbeiter</a:t>
            </a:r>
            <a:r>
              <a:rPr lang="en-US" dirty="0"/>
              <a:t> </a:t>
            </a:r>
            <a:r>
              <a:rPr lang="en-US" dirty="0" err="1"/>
              <a:t>gegangen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</a:t>
            </a:r>
            <a:r>
              <a:rPr lang="en-US" dirty="0" err="1"/>
              <a:t>keine</a:t>
            </a:r>
            <a:r>
              <a:rPr lang="en-US" dirty="0"/>
              <a:t> / </a:t>
            </a:r>
            <a:r>
              <a:rPr lang="en-US" dirty="0" err="1"/>
              <a:t>wenig</a:t>
            </a:r>
            <a:r>
              <a:rPr lang="en-US" dirty="0"/>
              <a:t> </a:t>
            </a:r>
            <a:r>
              <a:rPr lang="en-US" dirty="0" err="1"/>
              <a:t>dokumentation</a:t>
            </a:r>
            <a:endParaRPr lang="en-US" dirty="0">
              <a:ea typeface="Calibri"/>
              <a:cs typeface="Calibri"/>
            </a:endParaRPr>
          </a:p>
          <a:p>
            <a:pPr marL="0" indent="0">
              <a:buFontTx/>
              <a:buNone/>
            </a:pPr>
            <a:r>
              <a:rPr lang="en-US" dirty="0"/>
              <a:t>- Nur Code</a:t>
            </a:r>
          </a:p>
          <a:p>
            <a:pPr marL="0" indent="0">
              <a:buFontTx/>
              <a:buNone/>
            </a:pPr>
            <a:r>
              <a:rPr lang="en-US" dirty="0">
                <a:ea typeface="Calibri"/>
                <a:cs typeface="Calibri"/>
              </a:rPr>
              <a:t>- </a:t>
            </a:r>
            <a:r>
              <a:rPr lang="en-US" dirty="0" err="1">
                <a:ea typeface="Calibri"/>
                <a:cs typeface="Calibri"/>
              </a:rPr>
              <a:t>Alles</a:t>
            </a:r>
            <a:r>
              <a:rPr lang="en-US" dirty="0">
                <a:ea typeface="Calibri"/>
                <a:cs typeface="Calibri"/>
              </a:rPr>
              <a:t> </a:t>
            </a:r>
            <a:r>
              <a:rPr lang="en-US" dirty="0" err="1">
                <a:ea typeface="Calibri"/>
                <a:cs typeface="Calibri"/>
              </a:rPr>
              <a:t>ableiten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</a:t>
            </a:r>
            <a:r>
              <a:rPr lang="en-US" dirty="0" err="1"/>
              <a:t>beispielsweise</a:t>
            </a:r>
            <a:r>
              <a:rPr lang="en-US" dirty="0"/>
              <a:t> </a:t>
            </a:r>
            <a:r>
              <a:rPr lang="en-US" dirty="0" err="1"/>
              <a:t>neues</a:t>
            </a:r>
            <a:r>
              <a:rPr lang="en-US" dirty="0"/>
              <a:t> feature </a:t>
            </a:r>
            <a:r>
              <a:rPr lang="en-US" dirty="0" err="1"/>
              <a:t>oder</a:t>
            </a:r>
            <a:r>
              <a:rPr lang="en-US" dirty="0"/>
              <a:t> bug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7036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dirty="0" err="1"/>
              <a:t>Fängt</a:t>
            </a:r>
            <a:r>
              <a:rPr lang="en-US" dirty="0"/>
              <a:t> an Code </a:t>
            </a:r>
            <a:r>
              <a:rPr lang="en-US" dirty="0" err="1"/>
              <a:t>durchzugehen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überhaupt</a:t>
            </a:r>
            <a:r>
              <a:rPr lang="en-US" dirty="0"/>
              <a:t> </a:t>
            </a:r>
            <a:r>
              <a:rPr lang="en-US" dirty="0" err="1"/>
              <a:t>irgendwas</a:t>
            </a:r>
            <a:r>
              <a:rPr lang="en-US" dirty="0"/>
              <a:t> verstehen</a:t>
            </a:r>
          </a:p>
          <a:p>
            <a:r>
              <a:rPr lang="en-US" dirty="0"/>
              <a:t>- </a:t>
            </a:r>
            <a:r>
              <a:rPr lang="en-US" dirty="0" err="1"/>
              <a:t>Hilfsmittel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grobes</a:t>
            </a:r>
            <a:r>
              <a:rPr lang="en-US" dirty="0"/>
              <a:t> </a:t>
            </a:r>
            <a:r>
              <a:rPr lang="en-US" dirty="0" err="1"/>
              <a:t>Ablauf</a:t>
            </a:r>
            <a:r>
              <a:rPr lang="en-US" dirty="0"/>
              <a:t> diagram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</a:t>
            </a:r>
            <a:r>
              <a:rPr lang="en-US" dirty="0" err="1"/>
              <a:t>Nicht</a:t>
            </a:r>
            <a:r>
              <a:rPr lang="en-US" dirty="0"/>
              <a:t> so gut</a:t>
            </a:r>
          </a:p>
          <a:p>
            <a:r>
              <a:rPr lang="en-US" dirty="0"/>
              <a:t>- </a:t>
            </a:r>
            <a:r>
              <a:rPr lang="en-US" dirty="0" err="1"/>
              <a:t>Fehleranfällig</a:t>
            </a:r>
            <a:r>
              <a:rPr lang="en-US" dirty="0"/>
              <a:t> (</a:t>
            </a:r>
            <a:r>
              <a:rPr lang="en-US" dirty="0" err="1"/>
              <a:t>falsch</a:t>
            </a:r>
            <a:r>
              <a:rPr lang="en-US" dirty="0"/>
              <a:t> </a:t>
            </a:r>
            <a:r>
              <a:rPr lang="en-US" dirty="0" err="1"/>
              <a:t>verstanden</a:t>
            </a:r>
            <a:r>
              <a:rPr lang="en-US" dirty="0"/>
              <a:t>)</a:t>
            </a:r>
          </a:p>
          <a:p>
            <a:r>
              <a:rPr lang="en-US" dirty="0"/>
              <a:t>- </a:t>
            </a:r>
            <a:r>
              <a:rPr lang="en-US" dirty="0" err="1"/>
              <a:t>besser</a:t>
            </a:r>
            <a:endParaRPr lang="en-US" dirty="0"/>
          </a:p>
          <a:p>
            <a:r>
              <a:rPr lang="en-US" dirty="0"/>
              <a:t>- UML </a:t>
            </a:r>
            <a:r>
              <a:rPr lang="en-US" dirty="0" err="1"/>
              <a:t>oder</a:t>
            </a:r>
            <a:r>
              <a:rPr lang="en-US" dirty="0"/>
              <a:t> </a:t>
            </a:r>
            <a:r>
              <a:rPr lang="en-US" dirty="0" err="1"/>
              <a:t>Aktivitätsdiagram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deshalb</a:t>
            </a:r>
            <a:r>
              <a:rPr lang="en-US" dirty="0"/>
              <a:t> </a:t>
            </a:r>
            <a:r>
              <a:rPr lang="en-US" dirty="0" err="1"/>
              <a:t>Projekt</a:t>
            </a:r>
            <a:r>
              <a:rPr lang="en-US" dirty="0"/>
              <a:t> </a:t>
            </a:r>
            <a:r>
              <a:rPr lang="en-US" dirty="0" err="1"/>
              <a:t>zum</a:t>
            </a:r>
            <a:r>
              <a:rPr lang="en-US" dirty="0"/>
              <a:t> </a:t>
            </a:r>
            <a:r>
              <a:rPr lang="en-US" dirty="0" err="1"/>
              <a:t>Automatisierten</a:t>
            </a:r>
            <a:r>
              <a:rPr lang="en-US" dirty="0"/>
              <a:t> </a:t>
            </a:r>
            <a:r>
              <a:rPr lang="en-US" dirty="0" err="1"/>
              <a:t>ReverseEngineering</a:t>
            </a:r>
            <a:r>
              <a:rPr lang="en-US" dirty="0"/>
              <a:t> </a:t>
            </a:r>
            <a:r>
              <a:rPr lang="en-US" dirty="0" err="1"/>
              <a:t>weiterentwickelt</a:t>
            </a:r>
            <a:endParaRPr lang="en-US" dirty="0"/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786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dirty="0" err="1"/>
              <a:t>Jetzt</a:t>
            </a:r>
            <a:r>
              <a:rPr lang="en-US" dirty="0"/>
              <a:t>, Aufbau </a:t>
            </a:r>
            <a:r>
              <a:rPr lang="en-US" dirty="0" err="1"/>
              <a:t>kennt</a:t>
            </a:r>
            <a:r>
              <a:rPr lang="en-US" dirty="0"/>
              <a:t>, </a:t>
            </a:r>
            <a:r>
              <a:rPr lang="en-US" dirty="0" err="1"/>
              <a:t>feiner</a:t>
            </a:r>
            <a:r>
              <a:rPr lang="en-US" dirty="0"/>
              <a:t> </a:t>
            </a:r>
            <a:r>
              <a:rPr lang="en-US" dirty="0" err="1"/>
              <a:t>eingehen</a:t>
            </a:r>
            <a:r>
              <a:rPr lang="en-US" dirty="0"/>
              <a:t>, </a:t>
            </a:r>
            <a:r>
              <a:rPr lang="en-US" dirty="0" err="1"/>
              <a:t>wir</a:t>
            </a:r>
            <a:r>
              <a:rPr lang="en-US" dirty="0"/>
              <a:t> </a:t>
            </a:r>
            <a:r>
              <a:rPr lang="en-US" dirty="0" err="1"/>
              <a:t>gemacht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unsere</a:t>
            </a:r>
            <a:r>
              <a:rPr lang="en-US" dirty="0"/>
              <a:t> Aufgabe</a:t>
            </a:r>
            <a:br>
              <a:rPr lang="en-US" dirty="0">
                <a:cs typeface="+mn-lt"/>
              </a:rPr>
            </a:br>
            <a:r>
              <a:rPr lang="en-US" dirty="0"/>
              <a:t>- </a:t>
            </a:r>
            <a:r>
              <a:rPr lang="en-US" dirty="0" err="1"/>
              <a:t>umwandeln</a:t>
            </a:r>
            <a:r>
              <a:rPr lang="en-US" dirty="0"/>
              <a:t> In JDT</a:t>
            </a:r>
          </a:p>
          <a:p>
            <a:r>
              <a:rPr lang="en-US" dirty="0"/>
              <a:t>- </a:t>
            </a:r>
            <a:r>
              <a:rPr lang="en-US" dirty="0" err="1"/>
              <a:t>Vergleich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kann</a:t>
            </a:r>
            <a:r>
              <a:rPr lang="en-US" dirty="0"/>
              <a:t> man </a:t>
            </a:r>
            <a:r>
              <a:rPr lang="en-US" dirty="0" err="1"/>
              <a:t>sehen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vieles</a:t>
            </a:r>
            <a:r>
              <a:rPr lang="en-US" dirty="0"/>
              <a:t> </a:t>
            </a:r>
            <a:r>
              <a:rPr lang="en-US" dirty="0" err="1"/>
              <a:t>übernommen</a:t>
            </a:r>
            <a:r>
              <a:rPr lang="en-US" dirty="0"/>
              <a:t> (</a:t>
            </a:r>
            <a:r>
              <a:rPr lang="en-US" dirty="0" err="1"/>
              <a:t>MoDisco</a:t>
            </a:r>
            <a:r>
              <a:rPr lang="en-US" dirty="0"/>
              <a:t>)</a:t>
            </a:r>
          </a:p>
          <a:p>
            <a:r>
              <a:rPr lang="en-US" dirty="0"/>
              <a:t>- </a:t>
            </a:r>
            <a:r>
              <a:rPr lang="en-US" dirty="0" err="1"/>
              <a:t>zusätzlich</a:t>
            </a:r>
            <a:r>
              <a:rPr lang="en-US" dirty="0"/>
              <a:t> </a:t>
            </a:r>
            <a:r>
              <a:rPr lang="en-US" dirty="0" err="1"/>
              <a:t>variablen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schwierig</a:t>
            </a:r>
            <a:r>
              <a:rPr lang="en-US" dirty="0"/>
              <a:t>: Internal / External, alt -&gt; </a:t>
            </a:r>
            <a:r>
              <a:rPr lang="en-US" dirty="0" err="1"/>
              <a:t>eigene</a:t>
            </a:r>
            <a:r>
              <a:rPr lang="en-US" dirty="0"/>
              <a:t> Library, </a:t>
            </a:r>
            <a:r>
              <a:rPr lang="en-US" dirty="0" err="1"/>
              <a:t>SourceCodeDecorator</a:t>
            </a:r>
            <a:r>
              <a:rPr lang="en-US" dirty="0"/>
              <a:t>, </a:t>
            </a:r>
            <a:r>
              <a:rPr lang="en-US" dirty="0" err="1"/>
              <a:t>verbindungen</a:t>
            </a:r>
            <a:r>
              <a:rPr lang="en-US" dirty="0"/>
              <a:t> </a:t>
            </a:r>
            <a:r>
              <a:rPr lang="en-US" dirty="0" err="1"/>
              <a:t>Modeliert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wir</a:t>
            </a:r>
            <a:r>
              <a:rPr lang="en-US" dirty="0"/>
              <a:t> -&gt; HashMap, </a:t>
            </a:r>
            <a:r>
              <a:rPr lang="en-US" dirty="0" err="1"/>
              <a:t>voller</a:t>
            </a:r>
            <a:r>
              <a:rPr lang="en-US" dirty="0"/>
              <a:t> </a:t>
            </a:r>
            <a:r>
              <a:rPr lang="en-US" dirty="0" err="1"/>
              <a:t>Packetname</a:t>
            </a:r>
            <a:r>
              <a:rPr lang="en-US" dirty="0"/>
              <a:t> + </a:t>
            </a:r>
            <a:r>
              <a:rPr lang="en-US" dirty="0" err="1"/>
              <a:t>Klasse</a:t>
            </a:r>
            <a:r>
              <a:rPr lang="en-US" dirty="0"/>
              <a:t> + </a:t>
            </a:r>
            <a:r>
              <a:rPr lang="en-US" dirty="0" err="1"/>
              <a:t>methode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93286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Genauer</a:t>
            </a:r>
            <a:r>
              <a:rPr lang="en-US" dirty="0"/>
              <a:t> </a:t>
            </a:r>
            <a:r>
              <a:rPr lang="en-US" dirty="0" err="1"/>
              <a:t>anschaut</a:t>
            </a:r>
            <a:endParaRPr lang="en-US" dirty="0">
              <a:cs typeface="Calibri"/>
            </a:endParaRPr>
          </a:p>
          <a:p>
            <a:pPr marL="171450" indent="-171450">
              <a:buFontTx/>
              <a:buChar char="-"/>
            </a:pPr>
            <a:r>
              <a:rPr lang="en-US" dirty="0" err="1"/>
              <a:t>MoDisco</a:t>
            </a:r>
            <a:r>
              <a:rPr lang="en-US" dirty="0"/>
              <a:t>-version </a:t>
            </a:r>
            <a:r>
              <a:rPr lang="en-US" dirty="0" err="1"/>
              <a:t>einfach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de-DE" dirty="0"/>
              <a:t>Über </a:t>
            </a:r>
            <a:r>
              <a:rPr lang="de-DE" dirty="0" err="1"/>
              <a:t>statement</a:t>
            </a:r>
            <a:r>
              <a:rPr lang="de-DE" dirty="0"/>
              <a:t> direkt</a:t>
            </a:r>
          </a:p>
          <a:p>
            <a:pPr marL="171450" indent="-171450">
              <a:buFontTx/>
              <a:buChar char="-"/>
            </a:pPr>
            <a:r>
              <a:rPr lang="de-DE" dirty="0"/>
              <a:t>Bei </a:t>
            </a:r>
            <a:r>
              <a:rPr lang="de-DE" dirty="0" err="1"/>
              <a:t>JaMoPP</a:t>
            </a:r>
            <a:r>
              <a:rPr lang="de-DE" dirty="0"/>
              <a:t> verloren gegangen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isLastTypeInternalAction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SourceCodeDecorator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Schauen ob internal / external</a:t>
            </a:r>
          </a:p>
          <a:p>
            <a:pPr marL="171450" indent="-171450">
              <a:buFontTx/>
              <a:buChar char="-"/>
            </a:pPr>
            <a:r>
              <a:rPr lang="de-DE" dirty="0"/>
              <a:t>komplizierter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07277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Vergleich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unserem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Mussten</a:t>
            </a:r>
            <a:r>
              <a:rPr lang="en-US" dirty="0"/>
              <a:t> extra </a:t>
            </a:r>
            <a:r>
              <a:rPr lang="en-US" dirty="0" err="1"/>
              <a:t>weg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gehen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Auch </a:t>
            </a:r>
            <a:r>
              <a:rPr lang="en-US" dirty="0" err="1"/>
              <a:t>direkte</a:t>
            </a:r>
            <a:r>
              <a:rPr lang="en-US" dirty="0"/>
              <a:t> information</a:t>
            </a:r>
          </a:p>
          <a:p>
            <a:pPr marL="171450" indent="-171450">
              <a:buFontTx/>
              <a:buChar char="-"/>
            </a:pPr>
            <a:r>
              <a:rPr lang="de-DE" dirty="0"/>
              <a:t>Sogar noch besser</a:t>
            </a:r>
          </a:p>
          <a:p>
            <a:pPr marL="171450" indent="-171450">
              <a:buFontTx/>
              <a:buChar char="-"/>
            </a:pPr>
            <a:r>
              <a:rPr lang="de-DE" dirty="0"/>
              <a:t>Einzeiler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97484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Fluent API</a:t>
            </a:r>
          </a:p>
          <a:p>
            <a:r>
              <a:rPr lang="en-US" dirty="0"/>
              <a:t>- </a:t>
            </a:r>
            <a:r>
              <a:rPr lang="en-US" dirty="0" err="1"/>
              <a:t>unten</a:t>
            </a:r>
            <a:r>
              <a:rPr lang="en-US" dirty="0"/>
              <a:t> </a:t>
            </a:r>
            <a:r>
              <a:rPr lang="en-US" dirty="0" err="1"/>
              <a:t>sehen</a:t>
            </a:r>
            <a:r>
              <a:rPr lang="en-US" dirty="0"/>
              <a:t> </a:t>
            </a:r>
            <a:r>
              <a:rPr lang="en-US" dirty="0" err="1"/>
              <a:t>kann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</a:t>
            </a:r>
            <a:r>
              <a:rPr lang="en-US" dirty="0" err="1"/>
              <a:t>viele</a:t>
            </a:r>
            <a:r>
              <a:rPr lang="en-US" dirty="0"/>
              <a:t> factories für PCM </a:t>
            </a:r>
            <a:r>
              <a:rPr lang="en-US" dirty="0" err="1"/>
              <a:t>elemente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</a:t>
            </a:r>
            <a:r>
              <a:rPr lang="en-US" dirty="0" err="1"/>
              <a:t>Ausschnitt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 </a:t>
            </a:r>
            <a:r>
              <a:rPr lang="en-US" dirty="0" err="1"/>
              <a:t>VariableUsage</a:t>
            </a:r>
            <a:r>
              <a:rPr lang="en-US" dirty="0"/>
              <a:t> </a:t>
            </a:r>
            <a:r>
              <a:rPr lang="en-US" dirty="0" err="1"/>
              <a:t>setzen</a:t>
            </a:r>
            <a:endParaRPr lang="en-US" dirty="0">
              <a:cs typeface="Calibri"/>
            </a:endParaRPr>
          </a:p>
          <a:p>
            <a:r>
              <a:rPr lang="en-US" dirty="0"/>
              <a:t>- </a:t>
            </a:r>
            <a:r>
              <a:rPr lang="en-US" dirty="0" err="1"/>
              <a:t>hier</a:t>
            </a:r>
            <a:r>
              <a:rPr lang="en-US" dirty="0"/>
              <a:t> </a:t>
            </a:r>
            <a:r>
              <a:rPr lang="en-US" dirty="0" err="1"/>
              <a:t>nur</a:t>
            </a:r>
            <a:r>
              <a:rPr lang="en-US" dirty="0"/>
              <a:t> </a:t>
            </a:r>
            <a:r>
              <a:rPr lang="en-US" dirty="0" err="1"/>
              <a:t>erstellen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- </a:t>
            </a:r>
            <a:r>
              <a:rPr lang="en-US" dirty="0" err="1">
                <a:cs typeface="Calibri"/>
              </a:rPr>
              <a:t>aber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auch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referenzieren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noch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komplexer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wird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</a:t>
            </a:r>
            <a:r>
              <a:rPr lang="en-US" dirty="0" err="1"/>
              <a:t>einzeiler</a:t>
            </a:r>
            <a:endParaRPr lang="en-US" dirty="0"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9646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</a:t>
            </a:r>
            <a:r>
              <a:rPr lang="en-US" err="1"/>
              <a:t>wird</a:t>
            </a:r>
            <a:r>
              <a:rPr lang="en-US"/>
              <a:t> </a:t>
            </a:r>
            <a:r>
              <a:rPr lang="en-US" err="1"/>
              <a:t>zu</a:t>
            </a:r>
            <a:r>
              <a:rPr lang="en-US"/>
              <a:t> </a:t>
            </a:r>
            <a:r>
              <a:rPr lang="en-US" err="1"/>
              <a:t>einzeiler</a:t>
            </a:r>
            <a:endParaRPr lang="en-US" err="1">
              <a:ea typeface="Calibri"/>
              <a:cs typeface="Calibri"/>
            </a:endParaRPr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referenzen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automatisch</a:t>
            </a:r>
            <a:endParaRPr lang="en-US" err="1"/>
          </a:p>
          <a:p>
            <a:r>
              <a:rPr lang="en-US">
                <a:cs typeface="Calibri"/>
              </a:rPr>
              <a:t>- auf </a:t>
            </a:r>
            <a:r>
              <a:rPr lang="en-US" err="1">
                <a:cs typeface="Calibri"/>
              </a:rPr>
              <a:t>wichtige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konzentrieren</a:t>
            </a:r>
            <a:endParaRPr lang="en-US" err="1"/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dadurch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bessere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Lesbarkeit</a:t>
            </a:r>
            <a:endParaRPr lang="en-US" err="1"/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natürlich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auch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durch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reduktion</a:t>
            </a:r>
            <a:endParaRPr lang="en-US" err="1"/>
          </a:p>
          <a:p>
            <a:r>
              <a:rPr lang="en-US"/>
              <a:t>- flow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Einheitliche</a:t>
            </a:r>
            <a:r>
              <a:rPr lang="en-US"/>
              <a:t> </a:t>
            </a:r>
            <a:r>
              <a:rPr lang="en-US" err="1"/>
              <a:t>Schnittstelle</a:t>
            </a:r>
            <a:endParaRPr lang="en-US"/>
          </a:p>
          <a:p>
            <a:r>
              <a:rPr lang="en-US"/>
              <a:t>- </a:t>
            </a:r>
            <a:r>
              <a:rPr lang="en-US" err="1"/>
              <a:t>veränderung</a:t>
            </a:r>
            <a:r>
              <a:rPr lang="en-US"/>
              <a:t> PCM Meta </a:t>
            </a:r>
            <a:r>
              <a:rPr lang="en-US" err="1"/>
              <a:t>modell</a:t>
            </a:r>
            <a:r>
              <a:rPr lang="en-US"/>
              <a:t> / </a:t>
            </a:r>
            <a:r>
              <a:rPr lang="en-US" err="1"/>
              <a:t>erweiterung</a:t>
            </a:r>
            <a:endParaRPr lang="en-US" err="1"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nicht</a:t>
            </a:r>
            <a:r>
              <a:rPr lang="en-US"/>
              <a:t> </a:t>
            </a:r>
            <a:r>
              <a:rPr lang="en-US" err="1"/>
              <a:t>durch</a:t>
            </a:r>
            <a:r>
              <a:rPr lang="en-US"/>
              <a:t> </a:t>
            </a:r>
            <a:r>
              <a:rPr lang="en-US" err="1"/>
              <a:t>ganzen</a:t>
            </a:r>
            <a:r>
              <a:rPr lang="en-US"/>
              <a:t> code </a:t>
            </a:r>
            <a:r>
              <a:rPr lang="en-US" err="1"/>
              <a:t>gehen</a:t>
            </a:r>
            <a:endParaRPr lang="en-US"/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6210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Ganze</a:t>
            </a:r>
          </a:p>
          <a:p>
            <a:r>
              <a:rPr lang="en-US"/>
              <a:t>- </a:t>
            </a:r>
            <a:r>
              <a:rPr lang="en-US" err="1"/>
              <a:t>zum</a:t>
            </a:r>
            <a:r>
              <a:rPr lang="en-US"/>
              <a:t> </a:t>
            </a:r>
            <a:r>
              <a:rPr lang="en-US" err="1"/>
              <a:t>glück</a:t>
            </a:r>
            <a:r>
              <a:rPr lang="en-US"/>
              <a:t> </a:t>
            </a:r>
            <a:r>
              <a:rPr lang="en-US" err="1"/>
              <a:t>implementiert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wir</a:t>
            </a:r>
            <a:r>
              <a:rPr lang="en-US"/>
              <a:t> </a:t>
            </a:r>
            <a:r>
              <a:rPr lang="en-US" err="1"/>
              <a:t>nur</a:t>
            </a:r>
            <a:r>
              <a:rPr lang="en-US"/>
              <a:t> </a:t>
            </a:r>
            <a:r>
              <a:rPr lang="en-US" err="1"/>
              <a:t>einbinden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ersten</a:t>
            </a:r>
            <a:r>
              <a:rPr lang="en-US"/>
              <a:t> Seff </a:t>
            </a:r>
            <a:r>
              <a:rPr lang="en-US" err="1"/>
              <a:t>aktiv</a:t>
            </a:r>
            <a:r>
              <a:rPr lang="en-US"/>
              <a:t> </a:t>
            </a:r>
            <a:r>
              <a:rPr lang="en-US" err="1"/>
              <a:t>verwendet</a:t>
            </a:r>
            <a:r>
              <a:rPr lang="en-US"/>
              <a:t> </a:t>
            </a:r>
            <a:r>
              <a:rPr lang="en-US" err="1"/>
              <a:t>haben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bugs </a:t>
            </a:r>
            <a:r>
              <a:rPr lang="en-US" err="1"/>
              <a:t>gefunden</a:t>
            </a:r>
            <a:endParaRPr lang="en-US" err="1">
              <a:ea typeface="Calibri"/>
              <a:cs typeface="Calibri"/>
            </a:endParaRPr>
          </a:p>
          <a:p>
            <a:r>
              <a:rPr lang="en-US"/>
              <a:t>- Pull request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- </a:t>
            </a:r>
            <a:r>
              <a:rPr lang="en-US" err="1"/>
              <a:t>gefixt</a:t>
            </a:r>
            <a:endParaRPr lang="en-US" err="1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3F729A-0AF0-4995-B32B-9504BC68960C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54069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56308" y="3618384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  <a:blipFill>
            <a:blip r:embed="rId2"/>
            <a:stretch>
              <a:fillRect/>
            </a:stretch>
          </a:blip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190524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6">
            <a:extLst>
              <a:ext uri="{FF2B5EF4-FFF2-40B4-BE49-F238E27FC236}">
                <a16:creationId xmlns:a16="http://schemas.microsoft.com/office/drawing/2014/main" id="{24499710-2D6F-5743-B9E5-F18E3B2390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57" b="21796"/>
          <a:stretch/>
        </p:blipFill>
        <p:spPr>
          <a:xfrm>
            <a:off x="-1" y="1770680"/>
            <a:ext cx="12191999" cy="440469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4F8A9B66-E113-4A3B-A572-5399E15C21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717412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2" name="Rechteck 1"/>
          <p:cNvSpPr/>
          <p:nvPr userDrawn="1"/>
        </p:nvSpPr>
        <p:spPr>
          <a:xfrm>
            <a:off x="0" y="6201408"/>
            <a:ext cx="12192000" cy="2437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199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79"/>
            <a:ext cx="12192000" cy="4558317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F56DFC9-1186-4A70-85D7-E63D9BC610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6710660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pic>
        <p:nvPicPr>
          <p:cNvPr id="10" name="Bildplatzhalter 6">
            <a:extLst>
              <a:ext uri="{FF2B5EF4-FFF2-40B4-BE49-F238E27FC236}">
                <a16:creationId xmlns:a16="http://schemas.microsoft.com/office/drawing/2014/main" id="{08EE61D7-51FA-8445-A65A-B10C193BEE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57" b="19757"/>
          <a:stretch/>
        </p:blipFill>
        <p:spPr>
          <a:xfrm>
            <a:off x="-1" y="1770680"/>
            <a:ext cx="12191999" cy="4558316"/>
          </a:xfrm>
          <a:prstGeom prst="rect">
            <a:avLst/>
          </a:prstGeom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00BD2A85-84ED-493A-9CFF-7E76ED8B4B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572440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3BADAFE-D756-48B8-A9E5-D97454ADB4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0602728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8853" y="1583511"/>
            <a:ext cx="6509747" cy="4277541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 marL="1435016" indent="0">
              <a:buNone/>
              <a:defRPr sz="15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33402" y="1583512"/>
            <a:ext cx="4238625" cy="4277541"/>
          </a:xfrm>
        </p:spPr>
        <p:txBody>
          <a:bodyPr>
            <a:normAutofit/>
          </a:bodyPr>
          <a:lstStyle>
            <a:lvl1pPr marL="0" indent="0">
              <a:buNone/>
              <a:defRPr sz="26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/>
              <a:t>Click to add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F47D9EC-E3C8-4173-84B3-DB5A91069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20F745B3-F1E6-4AE1-B93E-60CDE28DFEC2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1700203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58554" y="624691"/>
            <a:ext cx="7295047" cy="41492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73" indent="0">
              <a:buNone/>
              <a:defRPr sz="2800"/>
            </a:lvl2pPr>
            <a:lvl3pPr marL="914347" indent="0">
              <a:buNone/>
              <a:defRPr sz="2399"/>
            </a:lvl3pPr>
            <a:lvl4pPr marL="1371519" indent="0">
              <a:buNone/>
              <a:defRPr sz="1999"/>
            </a:lvl4pPr>
            <a:lvl5pPr marL="1828693" indent="0">
              <a:buNone/>
              <a:defRPr sz="1999"/>
            </a:lvl5pPr>
            <a:lvl6pPr marL="2285866" indent="0">
              <a:buNone/>
              <a:defRPr sz="1999"/>
            </a:lvl6pPr>
            <a:lvl7pPr marL="2743040" indent="0">
              <a:buNone/>
              <a:defRPr sz="1999"/>
            </a:lvl7pPr>
            <a:lvl8pPr marL="3200213" indent="0">
              <a:buNone/>
              <a:defRPr sz="1999"/>
            </a:lvl8pPr>
            <a:lvl9pPr marL="3657387" indent="0">
              <a:buNone/>
              <a:defRPr sz="1999"/>
            </a:lvl9pPr>
          </a:lstStyle>
          <a:p>
            <a:r>
              <a:rPr lang="de-DE" dirty="0"/>
              <a:t>Bild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4D6481-F98B-45EE-B6D0-BF8C42A11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8553" y="4836496"/>
            <a:ext cx="7291569" cy="56677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999"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119134-5DDA-43C1-B0D4-2BD9056B0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2030" y="5463729"/>
            <a:ext cx="7291569" cy="7695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C9FCBF7-DAAC-4724-98C3-50D630585C46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4367431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1423972"/>
            <a:ext cx="11125200" cy="468210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A0AF9471-6F4B-417A-9B82-1D3AC42AE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5F21D71-D226-4AEF-AF4E-0560E221BF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552667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27183" y="365124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5920" y="365124"/>
            <a:ext cx="8300763" cy="5811838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B92D1CD-EA0D-4E4B-A372-0DDAFC90A7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9223698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56308" y="3618384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81375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Bildwelt-KIT-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platzhalter 3">
            <a:extLst>
              <a:ext uri="{FF2B5EF4-FFF2-40B4-BE49-F238E27FC236}">
                <a16:creationId xmlns:a16="http://schemas.microsoft.com/office/drawing/2014/main" id="{6C6A0023-0015-9240-95BC-F4252EAD05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79" b="31679"/>
          <a:stretch/>
        </p:blipFill>
        <p:spPr>
          <a:xfrm>
            <a:off x="156308" y="3618000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</p:spPr>
      </p:pic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2218825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Bildwelt-KIT-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3">
            <a:extLst>
              <a:ext uri="{FF2B5EF4-FFF2-40B4-BE49-F238E27FC236}">
                <a16:creationId xmlns:a16="http://schemas.microsoft.com/office/drawing/2014/main" id="{153A9B5E-D5F5-4943-9CE5-6CC8AD9849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11" b="18811"/>
          <a:stretch>
            <a:fillRect/>
          </a:stretch>
        </p:blipFill>
        <p:spPr>
          <a:xfrm>
            <a:off x="154800" y="3618383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</p:spPr>
      </p:pic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22152682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83512"/>
            <a:ext cx="11125200" cy="448647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sz="2100"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696EC4-B4CF-4701-AD06-A8439D6D8E12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340BE303-A4F2-4BCB-AF82-DC9DDFB7C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273B026A-7ECD-4B51-84F6-E14071F2F6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2474424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583512"/>
            <a:ext cx="5486399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9007AF1B-E0F5-4276-A827-36A4CCCFB2DD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2840853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1584471"/>
            <a:ext cx="5467775" cy="4611218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5828B79-C5E0-4D5E-B4F4-B064EF5F30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52191572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4424" y="2582458"/>
            <a:ext cx="5464176" cy="360720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BD8AB53-4E0C-415F-9B00-6AEB4B122399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56523630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2590003"/>
            <a:ext cx="5467775" cy="3605685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DE0017CA-8739-48BC-8063-C8F30294C42E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04846282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2640DADC-D30B-4F09-B681-79076DC33A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8439001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1E84587-CB85-43CB-A9AF-0DD757FE5A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9907497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6">
            <a:extLst>
              <a:ext uri="{FF2B5EF4-FFF2-40B4-BE49-F238E27FC236}">
                <a16:creationId xmlns:a16="http://schemas.microsoft.com/office/drawing/2014/main" id="{157FB1C4-03A2-5742-A484-BFCC04AE1E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57" b="21796"/>
          <a:stretch/>
        </p:blipFill>
        <p:spPr>
          <a:xfrm>
            <a:off x="-1" y="1770680"/>
            <a:ext cx="12191999" cy="440469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F1D05D3-C859-42F5-A625-550C7D5618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42042916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2" name="Rechteck 1"/>
          <p:cNvSpPr/>
          <p:nvPr userDrawn="1"/>
        </p:nvSpPr>
        <p:spPr>
          <a:xfrm>
            <a:off x="0" y="6201408"/>
            <a:ext cx="12192000" cy="2437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199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79"/>
            <a:ext cx="12192000" cy="4558317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B4939E32-9022-4311-B9DD-FCB4C35350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9598104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pic>
        <p:nvPicPr>
          <p:cNvPr id="10" name="Bildplatzhalter 6">
            <a:extLst>
              <a:ext uri="{FF2B5EF4-FFF2-40B4-BE49-F238E27FC236}">
                <a16:creationId xmlns:a16="http://schemas.microsoft.com/office/drawing/2014/main" id="{08EE61D7-51FA-8445-A65A-B10C193BEE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57" b="19757"/>
          <a:stretch/>
        </p:blipFill>
        <p:spPr>
          <a:xfrm>
            <a:off x="-1" y="1770680"/>
            <a:ext cx="12191999" cy="4558316"/>
          </a:xfrm>
          <a:prstGeom prst="rect">
            <a:avLst/>
          </a:prstGeom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0813EBBC-7C17-4EB8-A9EF-83432F8DC6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140522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83512"/>
            <a:ext cx="11125200" cy="448647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sz="2100"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696EC4-B4CF-4701-AD06-A8439D6D8E12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340BE303-A4F2-4BCB-AF82-DC9DDFB7C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AEE0C58-0828-4DE2-9F6D-C16BE18EAD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09139523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67FB09A-D6C3-4802-9ED5-9108F887B6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81992571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8853" y="1583511"/>
            <a:ext cx="6509747" cy="4277541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 marL="1435016" indent="0">
              <a:buNone/>
              <a:defRPr sz="15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33402" y="1583512"/>
            <a:ext cx="4238625" cy="4277541"/>
          </a:xfrm>
        </p:spPr>
        <p:txBody>
          <a:bodyPr>
            <a:normAutofit/>
          </a:bodyPr>
          <a:lstStyle>
            <a:lvl1pPr marL="0" indent="0">
              <a:buNone/>
              <a:defRPr sz="26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/>
              <a:t>Click to add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F47D9EC-E3C8-4173-84B3-DB5A91069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1EBDB17B-7481-4DFD-A597-FCFAA04E3B69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02372376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58554" y="624691"/>
            <a:ext cx="7295047" cy="41492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73" indent="0">
              <a:buNone/>
              <a:defRPr sz="2800"/>
            </a:lvl2pPr>
            <a:lvl3pPr marL="914347" indent="0">
              <a:buNone/>
              <a:defRPr sz="2399"/>
            </a:lvl3pPr>
            <a:lvl4pPr marL="1371519" indent="0">
              <a:buNone/>
              <a:defRPr sz="1999"/>
            </a:lvl4pPr>
            <a:lvl5pPr marL="1828693" indent="0">
              <a:buNone/>
              <a:defRPr sz="1999"/>
            </a:lvl5pPr>
            <a:lvl6pPr marL="2285866" indent="0">
              <a:buNone/>
              <a:defRPr sz="1999"/>
            </a:lvl6pPr>
            <a:lvl7pPr marL="2743040" indent="0">
              <a:buNone/>
              <a:defRPr sz="1999"/>
            </a:lvl7pPr>
            <a:lvl8pPr marL="3200213" indent="0">
              <a:buNone/>
              <a:defRPr sz="1999"/>
            </a:lvl8pPr>
            <a:lvl9pPr marL="3657387" indent="0">
              <a:buNone/>
              <a:defRPr sz="1999"/>
            </a:lvl9pPr>
          </a:lstStyle>
          <a:p>
            <a:r>
              <a:rPr lang="de-DE" dirty="0"/>
              <a:t>Bild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4D6481-F98B-45EE-B6D0-BF8C42A11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8553" y="4836496"/>
            <a:ext cx="7291569" cy="56677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999"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119134-5DDA-43C1-B0D4-2BD9056B0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2030" y="5463729"/>
            <a:ext cx="7291569" cy="7695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29F2645C-EDC4-490B-AA1B-B88FD7D67CC1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22480364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1423972"/>
            <a:ext cx="11125200" cy="468210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A0AF9471-6F4B-417A-9B82-1D3AC42AE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71AF4299-5847-43D4-8CBE-3F5993611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24577918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27183" y="365124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5920" y="365124"/>
            <a:ext cx="8300763" cy="5811838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DB4FD1A-555F-4A24-955E-36FA5E42C0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0146495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56308" y="3618384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210599969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Bildwelt-KIT-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platzhalter 3">
            <a:extLst>
              <a:ext uri="{FF2B5EF4-FFF2-40B4-BE49-F238E27FC236}">
                <a16:creationId xmlns:a16="http://schemas.microsoft.com/office/drawing/2014/main" id="{BC4D3CAE-ED4B-354B-A4F6-66C0D8B782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16" b="31616"/>
          <a:stretch/>
        </p:blipFill>
        <p:spPr>
          <a:xfrm>
            <a:off x="156308" y="3618000"/>
            <a:ext cx="11904459" cy="2707437"/>
          </a:xfrm>
          <a:prstGeom prst="round2DiagRect">
            <a:avLst>
              <a:gd name="adj1" fmla="val 0"/>
              <a:gd name="adj2" fmla="val 8317"/>
            </a:avLst>
          </a:prstGeom>
        </p:spPr>
      </p:pic>
      <p:sp>
        <p:nvSpPr>
          <p:cNvPr id="13" name="Text Box 14">
            <a:extLst>
              <a:ext uri="{FF2B5EF4-FFF2-40B4-BE49-F238E27FC236}">
                <a16:creationId xmlns:a16="http://schemas.microsoft.com/office/drawing/2014/main" id="{6C188393-F356-4F5D-80C7-5DAA7302C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7834" y="6432821"/>
            <a:ext cx="2302933" cy="328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2133" b="1" dirty="0">
                <a:solidFill>
                  <a:schemeClr val="tx1"/>
                </a:solidFill>
              </a:rPr>
              <a:t>www.kit.edu</a:t>
            </a:r>
          </a:p>
        </p:txBody>
      </p:sp>
      <p:sp>
        <p:nvSpPr>
          <p:cNvPr id="17" name="Text Box 14">
            <a:extLst>
              <a:ext uri="{FF2B5EF4-FFF2-40B4-BE49-F238E27FC236}">
                <a16:creationId xmlns:a16="http://schemas.microsoft.com/office/drawing/2014/main" id="{537A5579-09BA-4663-B67D-33B1542057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9662" y="6525687"/>
            <a:ext cx="4808893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>
            <a:spAutoFit/>
          </a:bodyPr>
          <a:lstStyle/>
          <a:p>
            <a:r>
              <a:rPr lang="de-DE" sz="1100" noProof="0" dirty="0"/>
              <a:t>KIT – Die Forschungsuniversität in der Helmholtz-Gemeinschaft</a:t>
            </a:r>
            <a:endParaRPr lang="en-US" sz="1100" noProof="0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0486A875-9103-4865-A4A2-F6DFEEEA2E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1" y="479852"/>
            <a:ext cx="2177903" cy="1002890"/>
          </a:xfrm>
          <a:prstGeom prst="rect">
            <a:avLst/>
          </a:prstGeom>
        </p:spPr>
      </p:pic>
      <p:sp>
        <p:nvSpPr>
          <p:cNvPr id="16" name="Textplatzhalt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487258" y="1927266"/>
            <a:ext cx="11366076" cy="38003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3400" b="1"/>
            </a:lvl1pPr>
            <a:lvl2pPr marL="473979" indent="0">
              <a:buFont typeface="Arial" panose="020B0604020202020204" pitchFamily="34" charset="0"/>
              <a:buNone/>
              <a:defRPr sz="3466" b="1"/>
            </a:lvl2pPr>
            <a:lvl3pPr marL="956422" indent="0">
              <a:buFont typeface="Arial" panose="020B0604020202020204" pitchFamily="34" charset="0"/>
              <a:buNone/>
              <a:defRPr sz="3466" b="1"/>
            </a:lvl3pPr>
            <a:lvl4pPr marL="1430402" indent="0">
              <a:buFont typeface="Arial" panose="020B0604020202020204" pitchFamily="34" charset="0"/>
              <a:buNone/>
              <a:defRPr sz="3466" b="1"/>
            </a:lvl4pPr>
            <a:lvl5pPr marL="1912845" indent="0">
              <a:buFont typeface="Arial" panose="020B0604020202020204" pitchFamily="34" charset="0"/>
              <a:buNone/>
              <a:defRPr sz="3466" b="1"/>
            </a:lvl5pPr>
          </a:lstStyle>
          <a:p>
            <a:pPr lvl="0"/>
            <a:r>
              <a:rPr lang="de-DE" dirty="0"/>
              <a:t>Folientitel: Arial 34pt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25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507567" y="2639093"/>
            <a:ext cx="11354233" cy="67966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399" b="1" i="0" baseline="0"/>
            </a:lvl1pPr>
            <a:lvl2pPr marL="473979" indent="0">
              <a:buFont typeface="Arial" panose="020B0604020202020204" pitchFamily="34" charset="0"/>
              <a:buNone/>
              <a:defRPr sz="2399" b="1" i="0"/>
            </a:lvl2pPr>
            <a:lvl3pPr marL="956422" indent="0">
              <a:buFont typeface="Arial" panose="020B0604020202020204" pitchFamily="34" charset="0"/>
              <a:buNone/>
              <a:defRPr sz="2399" b="1" i="0"/>
            </a:lvl3pPr>
            <a:lvl4pPr marL="1430402" indent="0">
              <a:buFont typeface="Arial" panose="020B0604020202020204" pitchFamily="34" charset="0"/>
              <a:buNone/>
              <a:defRPr sz="2399" b="1" i="0"/>
            </a:lvl4pPr>
            <a:lvl5pPr marL="1912845" indent="0">
              <a:buFont typeface="Arial" panose="020B0604020202020204" pitchFamily="34" charset="0"/>
              <a:buNone/>
              <a:defRPr sz="2399" b="1" i="0"/>
            </a:lvl5pPr>
          </a:lstStyle>
          <a:p>
            <a:pPr lvl="0"/>
            <a:r>
              <a:rPr lang="de-DE" dirty="0"/>
              <a:t>Unterzeile: Arial 24pt </a:t>
            </a:r>
            <a:r>
              <a:rPr lang="de-DE" dirty="0" err="1"/>
              <a:t>bold</a:t>
            </a:r>
            <a:br>
              <a:rPr lang="de-DE" dirty="0"/>
            </a:br>
            <a:r>
              <a:rPr lang="de-DE" dirty="0"/>
              <a:t>(Auch zweizeilig möglich)</a:t>
            </a:r>
          </a:p>
        </p:txBody>
      </p:sp>
    </p:spTree>
    <p:extLst>
      <p:ext uri="{BB962C8B-B14F-4D97-AF65-F5344CB8AC3E}">
        <p14:creationId xmlns:p14="http://schemas.microsoft.com/office/powerpoint/2010/main" val="151921324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83512"/>
            <a:ext cx="11125200" cy="448647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sz="2100"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696EC4-B4CF-4701-AD06-A8439D6D8E12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340BE303-A4F2-4BCB-AF82-DC9DDFB7C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FD77ABC9-0A60-4B30-A8EA-95F966B42A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31817382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583512"/>
            <a:ext cx="5486399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084B4C36-852C-44F8-9132-AD1A8919B00C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88097712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1584471"/>
            <a:ext cx="5467775" cy="4611218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9BD5EEB-78A4-4E72-86D0-3FAA872C45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489509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583512"/>
            <a:ext cx="5486399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71E2D46E-2764-4578-AFF4-750D7B43B7F1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8663860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4424" y="2582458"/>
            <a:ext cx="5464176" cy="360720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A7EB6A8-BC46-4DFE-A597-C6BF8B82C0AF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86531934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2590003"/>
            <a:ext cx="5467775" cy="3605685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88EBF0A8-3C70-4C6F-B070-C6DBBC138A9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32679585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12FA97D-F83E-40BA-B932-369566BCFA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91774273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35006DBB-86F3-4202-B44C-429EEB121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3122860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6">
            <a:extLst>
              <a:ext uri="{FF2B5EF4-FFF2-40B4-BE49-F238E27FC236}">
                <a16:creationId xmlns:a16="http://schemas.microsoft.com/office/drawing/2014/main" id="{8973510D-7EB2-DE48-B751-648EBCCCF1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90" r="1557" b="20197"/>
          <a:stretch/>
        </p:blipFill>
        <p:spPr>
          <a:xfrm>
            <a:off x="-1" y="1770680"/>
            <a:ext cx="12191999" cy="440469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F23A2508-4622-487A-BCFD-828A5175F0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03406590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2" name="Rechteck 1"/>
          <p:cNvSpPr/>
          <p:nvPr userDrawn="1"/>
        </p:nvSpPr>
        <p:spPr>
          <a:xfrm>
            <a:off x="0" y="6201408"/>
            <a:ext cx="12192000" cy="2437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199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79"/>
            <a:ext cx="12192000" cy="4558317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16D4F23-4A4B-429F-90C5-5B389DCC76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81256592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pic>
        <p:nvPicPr>
          <p:cNvPr id="10" name="Bildplatzhalter 6">
            <a:extLst>
              <a:ext uri="{FF2B5EF4-FFF2-40B4-BE49-F238E27FC236}">
                <a16:creationId xmlns:a16="http://schemas.microsoft.com/office/drawing/2014/main" id="{08EE61D7-51FA-8445-A65A-B10C193BEE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90" r="1557" b="18261"/>
          <a:stretch/>
        </p:blipFill>
        <p:spPr>
          <a:xfrm>
            <a:off x="-1" y="1770680"/>
            <a:ext cx="12191999" cy="4558316"/>
          </a:xfrm>
          <a:prstGeom prst="rect">
            <a:avLst/>
          </a:prstGeom>
        </p:spPr>
      </p:pic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0044ED9-9CA6-4DB4-A046-ABA813ED85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56976394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D556C80-BD7A-4F79-88E2-8DF0FF179B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30368204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8853" y="1583511"/>
            <a:ext cx="6509747" cy="4277541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 marL="1435016" indent="0">
              <a:buNone/>
              <a:defRPr sz="15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33402" y="1583512"/>
            <a:ext cx="4238625" cy="4277541"/>
          </a:xfrm>
        </p:spPr>
        <p:txBody>
          <a:bodyPr>
            <a:normAutofit/>
          </a:bodyPr>
          <a:lstStyle>
            <a:lvl1pPr marL="0" indent="0">
              <a:buNone/>
              <a:defRPr sz="26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/>
              <a:t>Click to add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F47D9EC-E3C8-4173-84B3-DB5A91069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103970D9-6F30-49E0-A55A-01949C46F78E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8115445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58554" y="624691"/>
            <a:ext cx="7295047" cy="41492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73" indent="0">
              <a:buNone/>
              <a:defRPr sz="2800"/>
            </a:lvl2pPr>
            <a:lvl3pPr marL="914347" indent="0">
              <a:buNone/>
              <a:defRPr sz="2399"/>
            </a:lvl3pPr>
            <a:lvl4pPr marL="1371519" indent="0">
              <a:buNone/>
              <a:defRPr sz="1999"/>
            </a:lvl4pPr>
            <a:lvl5pPr marL="1828693" indent="0">
              <a:buNone/>
              <a:defRPr sz="1999"/>
            </a:lvl5pPr>
            <a:lvl6pPr marL="2285866" indent="0">
              <a:buNone/>
              <a:defRPr sz="1999"/>
            </a:lvl6pPr>
            <a:lvl7pPr marL="2743040" indent="0">
              <a:buNone/>
              <a:defRPr sz="1999"/>
            </a:lvl7pPr>
            <a:lvl8pPr marL="3200213" indent="0">
              <a:buNone/>
              <a:defRPr sz="1999"/>
            </a:lvl8pPr>
            <a:lvl9pPr marL="3657387" indent="0">
              <a:buNone/>
              <a:defRPr sz="1999"/>
            </a:lvl9pPr>
          </a:lstStyle>
          <a:p>
            <a:r>
              <a:rPr lang="de-DE" dirty="0"/>
              <a:t>Bild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4D6481-F98B-45EE-B6D0-BF8C42A11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8553" y="4836496"/>
            <a:ext cx="7291569" cy="56677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999"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119134-5DDA-43C1-B0D4-2BD9056B0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2030" y="5463729"/>
            <a:ext cx="7291569" cy="7695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73" indent="0">
              <a:buNone/>
              <a:defRPr sz="1400"/>
            </a:lvl2pPr>
            <a:lvl3pPr marL="914347" indent="0">
              <a:buNone/>
              <a:defRPr sz="1200"/>
            </a:lvl3pPr>
            <a:lvl4pPr marL="1371519" indent="0">
              <a:buNone/>
              <a:defRPr sz="1000"/>
            </a:lvl4pPr>
            <a:lvl5pPr marL="1828693" indent="0">
              <a:buNone/>
              <a:defRPr sz="1000"/>
            </a:lvl5pPr>
            <a:lvl6pPr marL="2285866" indent="0">
              <a:buNone/>
              <a:defRPr sz="1000"/>
            </a:lvl6pPr>
            <a:lvl7pPr marL="2743040" indent="0">
              <a:buNone/>
              <a:defRPr sz="1000"/>
            </a:lvl7pPr>
            <a:lvl8pPr marL="3200213" indent="0">
              <a:buNone/>
              <a:defRPr sz="1000"/>
            </a:lvl8pPr>
            <a:lvl9pPr marL="3657387" indent="0">
              <a:buNone/>
              <a:defRPr sz="1000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892CF05-D4E2-4F0D-8659-DB3467742F41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66383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1584471"/>
            <a:ext cx="5467775" cy="4611218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83512"/>
            <a:ext cx="5486400" cy="45934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6862948F-D5FC-499A-8B74-0B5A4CF7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902D815-43B1-436C-B5F1-9A2E7DC246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72711391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1423972"/>
            <a:ext cx="11125200" cy="468210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A0AF9471-6F4B-417A-9B82-1D3AC42AE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47B9A57-9FE1-48B6-82DE-A8DFDDB3CC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23833092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27183" y="365124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5920" y="365124"/>
            <a:ext cx="8300763" cy="5811838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6ABFB81-C48E-4A3A-9F3F-F5A8B7C63E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619732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4424" y="2582458"/>
            <a:ext cx="5464176" cy="360720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B70C91E9-D1DF-4D8F-A8B5-4196BEDAD917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3081445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4"/>
          <p:cNvSpPr>
            <a:spLocks noGrp="1"/>
          </p:cNvSpPr>
          <p:nvPr>
            <p:ph type="pic" sz="quarter" idx="13" hasCustomPrompt="1"/>
          </p:nvPr>
        </p:nvSpPr>
        <p:spPr>
          <a:xfrm>
            <a:off x="6207759" y="2590003"/>
            <a:ext cx="5467775" cy="3605685"/>
          </a:xfrm>
          <a:prstGeom prst="round2DiagRect">
            <a:avLst>
              <a:gd name="adj1" fmla="val 0"/>
              <a:gd name="adj2" fmla="val 8317"/>
            </a:avLst>
          </a:prstGeom>
          <a:solidFill>
            <a:srgbClr val="FF99FF"/>
          </a:solidFill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baseline="0"/>
            </a:lvl1pPr>
          </a:lstStyle>
          <a:p>
            <a:r>
              <a:rPr lang="de-DE" dirty="0"/>
              <a:t>Fügen Sie auf der Masterfolie ein frei wählbares Bild ein.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" y="2582458"/>
            <a:ext cx="5464176" cy="360720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 sz="1800"/>
            </a:lvl4pPr>
            <a:lvl5pPr>
              <a:defRPr/>
            </a:lvl5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r>
              <a:rPr lang="en-US" altLang="de-DE" dirty="0" err="1"/>
              <a:t>Fünfte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4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4424" y="1583512"/>
            <a:ext cx="5464176" cy="823912"/>
          </a:xfrm>
        </p:spPr>
        <p:txBody>
          <a:bodyPr anchor="b">
            <a:normAutofit/>
          </a:bodyPr>
          <a:lstStyle>
            <a:lvl1pPr marL="0" indent="0">
              <a:buNone/>
              <a:defRPr sz="2600" b="1"/>
            </a:lvl1pPr>
            <a:lvl2pPr marL="457173" indent="0">
              <a:buNone/>
              <a:defRPr sz="1999" b="1"/>
            </a:lvl2pPr>
            <a:lvl3pPr marL="914347" indent="0">
              <a:buNone/>
              <a:defRPr sz="1799" b="1"/>
            </a:lvl3pPr>
            <a:lvl4pPr marL="1371519" indent="0">
              <a:buNone/>
              <a:defRPr sz="1599" b="1"/>
            </a:lvl4pPr>
            <a:lvl5pPr marL="1828693" indent="0">
              <a:buNone/>
              <a:defRPr sz="1599" b="1"/>
            </a:lvl5pPr>
            <a:lvl6pPr marL="2285866" indent="0">
              <a:buNone/>
              <a:defRPr sz="1599" b="1"/>
            </a:lvl6pPr>
            <a:lvl7pPr marL="2743040" indent="0">
              <a:buNone/>
              <a:defRPr sz="1599" b="1"/>
            </a:lvl7pPr>
            <a:lvl8pPr marL="3200213" indent="0">
              <a:buNone/>
              <a:defRPr sz="1599" b="1"/>
            </a:lvl8pPr>
            <a:lvl9pPr marL="3657387" indent="0">
              <a:buNone/>
              <a:defRPr sz="1599" b="1"/>
            </a:lvl9pPr>
          </a:lstStyle>
          <a:p>
            <a:pPr lvl="0"/>
            <a:r>
              <a:rPr lang="en-US" altLang="de-DE" dirty="0" err="1"/>
              <a:t>Mastertextformat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alt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7E438375-C357-462F-AB62-257249F8E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E66EE59F-EF27-4FA8-B2DB-AFA5225C7C5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947471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7AC728EB-4AC6-4B2E-A7DC-1CADF32EED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237316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910E8322-A2A9-45EC-9F17-A3F73D4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>
              <a:defRPr/>
            </a:lvl1pPr>
          </a:lstStyle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8" name="Bildplatzhalter 3"/>
          <p:cNvSpPr>
            <a:spLocks noGrp="1"/>
          </p:cNvSpPr>
          <p:nvPr>
            <p:ph type="pic" sz="quarter" idx="14"/>
          </p:nvPr>
        </p:nvSpPr>
        <p:spPr>
          <a:xfrm>
            <a:off x="0" y="1770680"/>
            <a:ext cx="12192000" cy="4404693"/>
          </a:xfrm>
          <a:solidFill>
            <a:srgbClr val="FF99FF"/>
          </a:solidFill>
        </p:spPr>
        <p:txBody>
          <a:bodyPr anchor="t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endParaRPr lang="de-DE" dirty="0"/>
          </a:p>
          <a:p>
            <a:r>
              <a:rPr lang="de-DE" dirty="0"/>
              <a:t>Fügen Sie ein frei wählbares Bild ein.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3A148FBA-DC84-4E4C-BB3B-0D1034D7D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969953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001" y="1582633"/>
            <a:ext cx="11135999" cy="452344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altLang="de-DE" dirty="0"/>
              <a:t>Karlsruher Institut für Technologie (KIT)</a:t>
            </a:r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8000" y="6329811"/>
            <a:ext cx="435157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61696EC4-B4CF-4701-AD06-A8439D6D8E1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4D87B36-D57F-487F-9086-156B2F77E750}"/>
              </a:ext>
            </a:extLst>
          </p:cNvPr>
          <p:cNvSpPr txBox="1">
            <a:spLocks/>
          </p:cNvSpPr>
          <p:nvPr/>
        </p:nvSpPr>
        <p:spPr>
          <a:xfrm>
            <a:off x="2267108" y="6329811"/>
            <a:ext cx="4908393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/>
              <a:t>Marcel Rühle, Fabian Wenzel – </a:t>
            </a:r>
          </a:p>
          <a:p>
            <a:r>
              <a:rPr lang="de-DE" sz="1200" dirty="0"/>
              <a:t>Abbildung von Java-Methoden und -Aufrufen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AE6A56DB-B5EE-4225-952A-4A1FEE4F4716}"/>
              </a:ext>
            </a:extLst>
          </p:cNvPr>
          <p:cNvSpPr txBox="1">
            <a:spLocks/>
          </p:cNvSpPr>
          <p:nvPr userDrawn="1"/>
        </p:nvSpPr>
        <p:spPr>
          <a:xfrm>
            <a:off x="7340601" y="6319881"/>
            <a:ext cx="4326737" cy="53811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altLang="de-DE" sz="1200" dirty="0"/>
              <a:t>KASTEL – Institute of Information Security and Dependability</a:t>
            </a:r>
            <a:br>
              <a:rPr lang="en-US" altLang="de-DE" sz="1200" dirty="0"/>
            </a:br>
            <a:r>
              <a:rPr lang="en-US" altLang="de-DE" sz="1200" dirty="0" err="1"/>
              <a:t>MCSE</a:t>
            </a:r>
            <a:r>
              <a:rPr lang="en-US" altLang="de-DE" sz="1200" dirty="0"/>
              <a:t> – Modelling for Continuous Software Engineering group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B978990-F548-4DBF-8142-A24718BD92B6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5612" y="441464"/>
            <a:ext cx="1448387" cy="666959"/>
          </a:xfrm>
          <a:prstGeom prst="rect">
            <a:avLst/>
          </a:prstGeom>
        </p:spPr>
      </p:pic>
      <p:cxnSp>
        <p:nvCxnSpPr>
          <p:cNvPr id="12" name="Gerade Verbindung 11"/>
          <p:cNvCxnSpPr/>
          <p:nvPr userDrawn="1"/>
        </p:nvCxnSpPr>
        <p:spPr>
          <a:xfrm>
            <a:off x="143930" y="6319881"/>
            <a:ext cx="11904143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3340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0" r:id="rId2"/>
    <p:sldLayoutId id="2147483675" r:id="rId3"/>
    <p:sldLayoutId id="2147483677" r:id="rId4"/>
    <p:sldLayoutId id="2147483687" r:id="rId5"/>
    <p:sldLayoutId id="2147483678" r:id="rId6"/>
    <p:sldLayoutId id="2147483686" r:id="rId7"/>
    <p:sldLayoutId id="2147483679" r:id="rId8"/>
    <p:sldLayoutId id="2147483688" r:id="rId9"/>
    <p:sldLayoutId id="2147483730" r:id="rId10"/>
    <p:sldLayoutId id="2147483689" r:id="rId11"/>
    <p:sldLayoutId id="2147483693" r:id="rId12"/>
    <p:sldLayoutId id="2147483680" r:id="rId13"/>
    <p:sldLayoutId id="2147483681" r:id="rId14"/>
    <p:sldLayoutId id="2147483682" r:id="rId15"/>
    <p:sldLayoutId id="2147483683" r:id="rId16"/>
    <p:sldLayoutId id="2147483684" r:id="rId17"/>
  </p:sldLayoutIdLst>
  <p:hf hdr="0" ftr="0"/>
  <p:txStyles>
    <p:titleStyle>
      <a:lvl1pPr algn="l" defTabSz="914347" rtl="0" eaLnBrk="1" latinLnBrk="0" hangingPunct="1">
        <a:lnSpc>
          <a:spcPct val="90000"/>
        </a:lnSpc>
        <a:spcBef>
          <a:spcPct val="0"/>
        </a:spcBef>
        <a:buNone/>
        <a:defRPr lang="en-US" sz="3199" b="1" kern="120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1448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27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982606" indent="-265098" algn="l" defTabSz="898472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535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700114" indent="-26509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51445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1626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8800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97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7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4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9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6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38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2" userDrawn="1">
          <p15:clr>
            <a:srgbClr val="F26B43"/>
          </p15:clr>
        </p15:guide>
        <p15:guide id="3" orient="horz" pos="618" userDrawn="1">
          <p15:clr>
            <a:srgbClr val="F26B43"/>
          </p15:clr>
        </p15:guide>
        <p15:guide id="4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001" y="1582633"/>
            <a:ext cx="11135999" cy="452344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altLang="de-DE" dirty="0"/>
              <a:t>Karlsruher Institut für Technologie (KIT)</a:t>
            </a:r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8000" y="6329811"/>
            <a:ext cx="435157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61696EC4-B4CF-4701-AD06-A8439D6D8E1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4D87B36-D57F-487F-9086-156B2F77E750}"/>
              </a:ext>
            </a:extLst>
          </p:cNvPr>
          <p:cNvSpPr txBox="1">
            <a:spLocks/>
          </p:cNvSpPr>
          <p:nvPr/>
        </p:nvSpPr>
        <p:spPr>
          <a:xfrm>
            <a:off x="2267108" y="6329811"/>
            <a:ext cx="4908393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/>
              <a:t>Prof. Max Mustermann - Präsentationstitel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AE6A56DB-B5EE-4225-952A-4A1FEE4F4716}"/>
              </a:ext>
            </a:extLst>
          </p:cNvPr>
          <p:cNvSpPr txBox="1">
            <a:spLocks/>
          </p:cNvSpPr>
          <p:nvPr userDrawn="1"/>
        </p:nvSpPr>
        <p:spPr>
          <a:xfrm>
            <a:off x="7340601" y="6319881"/>
            <a:ext cx="4326737" cy="53811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altLang="de-DE" sz="1200" dirty="0" err="1"/>
              <a:t>Bereich</a:t>
            </a:r>
            <a:r>
              <a:rPr lang="en-US" altLang="de-DE" sz="1200" dirty="0"/>
              <a:t>, </a:t>
            </a:r>
            <a:r>
              <a:rPr lang="en-US" altLang="de-DE" sz="1200" dirty="0" err="1"/>
              <a:t>Institut</a:t>
            </a:r>
            <a:r>
              <a:rPr lang="en-US" altLang="de-DE" sz="1200" dirty="0"/>
              <a:t>, DE/</a:t>
            </a:r>
            <a:r>
              <a:rPr lang="en-US" altLang="de-DE" sz="1200" dirty="0" err="1"/>
              <a:t>Stabsstelle</a:t>
            </a:r>
            <a:endParaRPr lang="en-US" altLang="de-DE" sz="1200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B978990-F548-4DBF-8142-A24718BD92B6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5612" y="441464"/>
            <a:ext cx="1448387" cy="666959"/>
          </a:xfrm>
          <a:prstGeom prst="rect">
            <a:avLst/>
          </a:prstGeom>
        </p:spPr>
      </p:pic>
      <p:cxnSp>
        <p:nvCxnSpPr>
          <p:cNvPr id="12" name="Gerade Verbindung 11"/>
          <p:cNvCxnSpPr/>
          <p:nvPr userDrawn="1"/>
        </p:nvCxnSpPr>
        <p:spPr>
          <a:xfrm>
            <a:off x="143930" y="6319881"/>
            <a:ext cx="11904143" cy="993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328B0729-55A0-4A65-BD3D-872BE21D6A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477886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31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  <p:sldLayoutId id="2147483729" r:id="rId17"/>
  </p:sldLayoutIdLst>
  <p:hf hdr="0" ftr="0"/>
  <p:txStyles>
    <p:titleStyle>
      <a:lvl1pPr algn="l" defTabSz="914347" rtl="0" eaLnBrk="1" latinLnBrk="0" hangingPunct="1">
        <a:lnSpc>
          <a:spcPct val="90000"/>
        </a:lnSpc>
        <a:spcBef>
          <a:spcPct val="0"/>
        </a:spcBef>
        <a:buNone/>
        <a:defRPr lang="en-US" sz="3199" b="1" kern="120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1448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27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982606" indent="-265098" algn="l" defTabSz="898472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535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700114" indent="-26509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51445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1626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8800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97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7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4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9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6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38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2" userDrawn="1">
          <p15:clr>
            <a:srgbClr val="F26B43"/>
          </p15:clr>
        </p15:guide>
        <p15:guide id="3" orient="horz" pos="618" userDrawn="1">
          <p15:clr>
            <a:srgbClr val="F26B43"/>
          </p15:clr>
        </p15:guide>
        <p15:guide id="4" pos="384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8000" y="394871"/>
            <a:ext cx="9158904" cy="767748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altLang="de-DE" dirty="0" err="1"/>
              <a:t>Mastertitelformat</a:t>
            </a:r>
            <a:r>
              <a:rPr lang="en-US" altLang="de-DE" dirty="0"/>
              <a:t> </a:t>
            </a:r>
            <a:r>
              <a:rPr lang="en-US" altLang="de-DE" dirty="0" err="1"/>
              <a:t>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001" y="1582633"/>
            <a:ext cx="11135999" cy="452344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altLang="de-DE" dirty="0"/>
              <a:t>Karlsruher Institut für Technologie (KIT)</a:t>
            </a:r>
          </a:p>
          <a:p>
            <a:pPr lvl="1"/>
            <a:r>
              <a:rPr lang="en-US" altLang="de-DE" dirty="0" err="1"/>
              <a:t>Zweite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2"/>
            <a:r>
              <a:rPr lang="en-US" altLang="de-DE" dirty="0" err="1"/>
              <a:t>Dritte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  <a:p>
            <a:pPr lvl="3"/>
            <a:r>
              <a:rPr lang="en-US" altLang="de-DE" dirty="0" err="1"/>
              <a:t>Vierte</a:t>
            </a:r>
            <a:r>
              <a:rPr lang="en-US" altLang="de-DE" dirty="0"/>
              <a:t> </a:t>
            </a:r>
            <a:r>
              <a:rPr lang="en-US" altLang="de-DE" dirty="0" err="1"/>
              <a:t>Ebene</a:t>
            </a:r>
            <a:endParaRPr lang="en-US" alt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8000" y="6329811"/>
            <a:ext cx="435157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61696EC4-B4CF-4701-AD06-A8439D6D8E1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4D87B36-D57F-487F-9086-156B2F77E750}"/>
              </a:ext>
            </a:extLst>
          </p:cNvPr>
          <p:cNvSpPr txBox="1">
            <a:spLocks/>
          </p:cNvSpPr>
          <p:nvPr/>
        </p:nvSpPr>
        <p:spPr>
          <a:xfrm>
            <a:off x="2267108" y="6329811"/>
            <a:ext cx="4908393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/>
              <a:t>Prof. Max Mustermann - Präsentationstitel</a:t>
            </a: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AE6A56DB-B5EE-4225-952A-4A1FEE4F4716}"/>
              </a:ext>
            </a:extLst>
          </p:cNvPr>
          <p:cNvSpPr txBox="1">
            <a:spLocks/>
          </p:cNvSpPr>
          <p:nvPr userDrawn="1"/>
        </p:nvSpPr>
        <p:spPr>
          <a:xfrm>
            <a:off x="7340601" y="6319881"/>
            <a:ext cx="4326737" cy="53811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1" hangingPunct="1">
              <a:spcBef>
                <a:spcPct val="50000"/>
              </a:spcBef>
            </a:pPr>
            <a:r>
              <a:rPr lang="en-US" altLang="de-DE" sz="1200" dirty="0" err="1"/>
              <a:t>Bereich</a:t>
            </a:r>
            <a:r>
              <a:rPr lang="en-US" altLang="de-DE" sz="1200" dirty="0"/>
              <a:t>, </a:t>
            </a:r>
            <a:r>
              <a:rPr lang="en-US" altLang="de-DE" sz="1200" dirty="0" err="1"/>
              <a:t>Institut</a:t>
            </a:r>
            <a:r>
              <a:rPr lang="en-US" altLang="de-DE" sz="1200" dirty="0"/>
              <a:t>, DE/</a:t>
            </a:r>
            <a:r>
              <a:rPr lang="en-US" altLang="de-DE" sz="1200" dirty="0" err="1"/>
              <a:t>Stabsstelle</a:t>
            </a:r>
            <a:endParaRPr lang="en-US" altLang="de-DE" sz="1200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B978990-F548-4DBF-8142-A24718BD92B6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5612" y="441464"/>
            <a:ext cx="1448387" cy="666959"/>
          </a:xfrm>
          <a:prstGeom prst="rect">
            <a:avLst/>
          </a:prstGeom>
        </p:spPr>
      </p:pic>
      <p:cxnSp>
        <p:nvCxnSpPr>
          <p:cNvPr id="12" name="Gerade Verbindung 11"/>
          <p:cNvCxnSpPr/>
          <p:nvPr userDrawn="1"/>
        </p:nvCxnSpPr>
        <p:spPr>
          <a:xfrm>
            <a:off x="143930" y="6319881"/>
            <a:ext cx="11904143" cy="993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9EC0821-AF22-4434-8C7D-AF2567FD92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313" y="6329811"/>
            <a:ext cx="1370340" cy="5281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lang="de-DE" sz="1200" smtClean="0"/>
            </a:lvl1pPr>
          </a:lstStyle>
          <a:p>
            <a:r>
              <a:rPr lang="de-DE" dirty="0"/>
              <a:t>19.09.2022</a:t>
            </a:r>
          </a:p>
        </p:txBody>
      </p:sp>
    </p:spTree>
    <p:extLst>
      <p:ext uri="{BB962C8B-B14F-4D97-AF65-F5344CB8AC3E}">
        <p14:creationId xmlns:p14="http://schemas.microsoft.com/office/powerpoint/2010/main" val="1822211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32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</p:sldLayoutIdLst>
  <p:hf hdr="0" ftr="0"/>
  <p:txStyles>
    <p:titleStyle>
      <a:lvl1pPr algn="l" defTabSz="914347" rtl="0" eaLnBrk="1" latinLnBrk="0" hangingPunct="1">
        <a:lnSpc>
          <a:spcPct val="90000"/>
        </a:lnSpc>
        <a:spcBef>
          <a:spcPct val="0"/>
        </a:spcBef>
        <a:buNone/>
        <a:defRPr lang="en-US" sz="3199" b="1" kern="120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71448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27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982606" indent="-265098" algn="l" defTabSz="898472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535" indent="-27144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700114" indent="-265098" algn="l" defTabSz="914347" rtl="0" eaLnBrk="1" latinLnBrk="0" hangingPunct="1">
        <a:lnSpc>
          <a:spcPct val="90000"/>
        </a:lnSpc>
        <a:spcBef>
          <a:spcPts val="480"/>
        </a:spcBef>
        <a:buSzPct val="88000"/>
        <a:buFontTx/>
        <a:buBlip>
          <a:blip r:embed="rId20"/>
        </a:buBlip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51445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1626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8800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973" indent="-228587" algn="l" defTabSz="91434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7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4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9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6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0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3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387" algn="l" defTabSz="914347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2" userDrawn="1">
          <p15:clr>
            <a:srgbClr val="F26B43"/>
          </p15:clr>
        </p15:guide>
        <p15:guide id="3" orient="horz" pos="618" userDrawn="1">
          <p15:clr>
            <a:srgbClr val="F26B43"/>
          </p15:clr>
        </p15:guide>
        <p15:guide id="4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extplatzhalter 2"/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de-DE" sz="2800"/>
              <a:t>Abbildung von Java-Methoden und -Aufrufen</a:t>
            </a:r>
            <a:br>
              <a:rPr lang="de-DE" sz="2800"/>
            </a:br>
            <a:r>
              <a:rPr lang="de-DE" sz="2800"/>
              <a:t>in einer Art Aktivitätsdiagramm</a:t>
            </a:r>
            <a:endParaRPr lang="de-DE" sz="280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 anchor="b">
            <a:normAutofit/>
          </a:bodyPr>
          <a:lstStyle/>
          <a:p>
            <a:pPr>
              <a:defRPr/>
            </a:pPr>
            <a:r>
              <a:rPr lang="de-DE" sz="1600" dirty="0"/>
              <a:t>Fabian Wenzel, Marcel Rühle | 19.09.2022</a:t>
            </a:r>
            <a:br>
              <a:rPr lang="de-DE" sz="1600" dirty="0"/>
            </a:br>
            <a:r>
              <a:rPr lang="de-DE" sz="1600" dirty="0"/>
              <a:t>Praktikum Werkzeuge für Agile Modellierung SS22</a:t>
            </a:r>
          </a:p>
        </p:txBody>
      </p:sp>
    </p:spTree>
    <p:extLst>
      <p:ext uri="{BB962C8B-B14F-4D97-AF65-F5344CB8AC3E}">
        <p14:creationId xmlns:p14="http://schemas.microsoft.com/office/powerpoint/2010/main" val="3916443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65A2C2C-0924-4704-8A86-AC6997D14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1145" indent="-271145">
              <a:defRPr/>
            </a:pPr>
            <a:r>
              <a:rPr lang="de-DE" dirty="0" err="1"/>
              <a:t>Eclipse</a:t>
            </a:r>
            <a:r>
              <a:rPr lang="de-DE" dirty="0"/>
              <a:t> Java Development Tools (JDT)</a:t>
            </a:r>
          </a:p>
          <a:p>
            <a:pPr marL="271145" indent="-271145">
              <a:defRPr/>
            </a:pPr>
            <a:r>
              <a:rPr lang="de-DE" dirty="0"/>
              <a:t>Bereitstellung eines erweiterbaren Besucher-Musters</a:t>
            </a:r>
          </a:p>
          <a:p>
            <a:pPr marL="271145" indent="-271145">
              <a:defRPr/>
            </a:pPr>
            <a:r>
              <a:rPr lang="de-DE" dirty="0"/>
              <a:t>Zugriff auf eine ausführliche Dokumentation</a:t>
            </a:r>
          </a:p>
          <a:p>
            <a:pPr marL="271145" indent="-271145">
              <a:defRPr/>
            </a:pPr>
            <a:r>
              <a:rPr lang="de-DE" dirty="0"/>
              <a:t>Anreicherung des Quelltext-Modells mit zusätzlichen Informationen</a:t>
            </a:r>
          </a:p>
          <a:p>
            <a:pPr marL="271145" indent="-271145">
              <a:defRPr/>
            </a:pPr>
            <a:r>
              <a:rPr lang="de-DE" dirty="0"/>
              <a:t>Neues Besucher-Muster basiert direkt auf der JDT-Bibliothek</a:t>
            </a:r>
          </a:p>
          <a:p>
            <a:pPr marL="0" indent="0">
              <a:buNone/>
              <a:defRPr/>
            </a:pPr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D967053-9912-4551-B768-A17D24579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10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C726D25-0699-45FA-8A34-0A64D81DB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JDT-Version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4B9CD9D-E007-4C57-BF72-77E0730C959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1176DEE6-2607-4AC0-9EC4-079111D8655B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9697B454-B177-4282-B65F-49F3ACBA7C3E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2DF9C81E-5E22-44F9-87ED-ED92AD27BF26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A85A4047-B276-47F8-A070-3D4E939A6132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4707A17-8900-4BB6-A2E7-3AF35CC73878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6167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62B229A-52B0-4D13-A5C0-4CB6BB3FF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11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8891059-FD3F-4A15-B785-A891A18FE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Schnittstellen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5769660-9ECC-43E7-84EB-F5790B0CFE7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E7191CC-D113-4AF9-BFD0-C4287C79A823}"/>
              </a:ext>
            </a:extLst>
          </p:cNvPr>
          <p:cNvSpPr/>
          <p:nvPr/>
        </p:nvSpPr>
        <p:spPr>
          <a:xfrm>
            <a:off x="2328877" y="3046326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>
                <a:solidFill>
                  <a:schemeClr val="tx1"/>
                </a:solidFill>
              </a:rPr>
              <a:t>GAST2SEFFJob</a:t>
            </a:r>
            <a:br>
              <a:rPr lang="de-DE" sz="1800" dirty="0">
                <a:solidFill>
                  <a:schemeClr val="tx1"/>
                </a:solidFill>
              </a:rPr>
            </a:br>
            <a:r>
              <a:rPr lang="de-DE" sz="1800" dirty="0">
                <a:solidFill>
                  <a:schemeClr val="tx1"/>
                </a:solidFill>
              </a:rPr>
              <a:t>(</a:t>
            </a:r>
            <a:r>
              <a:rPr lang="de-DE" sz="1800" dirty="0" err="1">
                <a:solidFill>
                  <a:schemeClr val="tx1"/>
                </a:solidFill>
              </a:rPr>
              <a:t>MoDisco</a:t>
            </a:r>
            <a:r>
              <a:rPr lang="de-DE" sz="18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0939DEC-559D-4625-99D9-E13E754EADFD}"/>
              </a:ext>
            </a:extLst>
          </p:cNvPr>
          <p:cNvSpPr/>
          <p:nvPr/>
        </p:nvSpPr>
        <p:spPr>
          <a:xfrm>
            <a:off x="4224928" y="1456569"/>
            <a:ext cx="2990908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solidFill>
                  <a:schemeClr val="tx1"/>
                </a:solidFill>
              </a:rPr>
              <a:t>IBlackboardInteractingJob</a:t>
            </a:r>
            <a:r>
              <a:rPr lang="en-US" sz="1800" dirty="0">
                <a:solidFill>
                  <a:schemeClr val="tx1"/>
                </a:solidFill>
              </a:rPr>
              <a:t> &lt;Blackboard&lt;Object&gt;&gt;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88F8F47-653E-4225-8427-C6D003EA229F}"/>
              </a:ext>
            </a:extLst>
          </p:cNvPr>
          <p:cNvSpPr/>
          <p:nvPr/>
        </p:nvSpPr>
        <p:spPr>
          <a:xfrm>
            <a:off x="7130687" y="3046326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</a:rPr>
              <a:t>Ast2SeffJob</a:t>
            </a:r>
          </a:p>
          <a:p>
            <a:pPr algn="ctr"/>
            <a:r>
              <a:rPr lang="en-US" sz="1800" dirty="0">
                <a:solidFill>
                  <a:schemeClr val="tx1"/>
                </a:solidFill>
              </a:rPr>
              <a:t>(JDT)</a:t>
            </a:r>
            <a:endParaRPr lang="de-DE" sz="1800" dirty="0">
              <a:solidFill>
                <a:schemeClr val="tx1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BFC1E9D-D806-4B02-AC61-B6DD87A2B406}"/>
              </a:ext>
            </a:extLst>
          </p:cNvPr>
          <p:cNvSpPr/>
          <p:nvPr/>
        </p:nvSpPr>
        <p:spPr>
          <a:xfrm>
            <a:off x="4729782" y="3046326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 dirty="0">
                <a:solidFill>
                  <a:schemeClr val="tx1"/>
                </a:solidFill>
              </a:rPr>
              <a:t>GAST2SEFFJob</a:t>
            </a:r>
            <a:br>
              <a:rPr lang="de-DE" sz="1800" dirty="0">
                <a:solidFill>
                  <a:schemeClr val="tx1"/>
                </a:solidFill>
              </a:rPr>
            </a:br>
            <a:r>
              <a:rPr lang="de-DE" sz="1800" dirty="0">
                <a:solidFill>
                  <a:schemeClr val="tx1"/>
                </a:solidFill>
              </a:rPr>
              <a:t>(</a:t>
            </a:r>
            <a:r>
              <a:rPr lang="de-DE" sz="1800" dirty="0" err="1">
                <a:solidFill>
                  <a:schemeClr val="tx1"/>
                </a:solidFill>
              </a:rPr>
              <a:t>JaMoPP</a:t>
            </a:r>
            <a:r>
              <a:rPr lang="de-DE" sz="1800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CEB0DAA0-983B-426E-BE03-CE40C47AFB19}"/>
              </a:ext>
            </a:extLst>
          </p:cNvPr>
          <p:cNvCxnSpPr>
            <a:cxnSpLocks/>
            <a:stCxn id="6" idx="0"/>
            <a:endCxn id="7" idx="2"/>
          </p:cNvCxnSpPr>
          <p:nvPr/>
        </p:nvCxnSpPr>
        <p:spPr>
          <a:xfrm flipV="1">
            <a:off x="3319477" y="2370969"/>
            <a:ext cx="2400905" cy="67535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04D0B626-D380-4D3A-9541-9CB0EE47C595}"/>
              </a:ext>
            </a:extLst>
          </p:cNvPr>
          <p:cNvCxnSpPr>
            <a:cxnSpLocks/>
            <a:stCxn id="9" idx="0"/>
            <a:endCxn id="7" idx="2"/>
          </p:cNvCxnSpPr>
          <p:nvPr/>
        </p:nvCxnSpPr>
        <p:spPr>
          <a:xfrm flipV="1">
            <a:off x="5720382" y="2370969"/>
            <a:ext cx="0" cy="67535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DBBB1B2B-62B3-4507-BC23-DF1D780BA169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H="1" flipV="1">
            <a:off x="5720382" y="2370969"/>
            <a:ext cx="2400905" cy="67535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FFBA273F-3BCC-40F5-8F0E-701835D8435D}"/>
              </a:ext>
            </a:extLst>
          </p:cNvPr>
          <p:cNvSpPr/>
          <p:nvPr/>
        </p:nvSpPr>
        <p:spPr>
          <a:xfrm>
            <a:off x="7130687" y="4716410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Besucher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7F1AFB0C-4489-42DB-89FE-9A8F0FD24D19}"/>
              </a:ext>
            </a:extLst>
          </p:cNvPr>
          <p:cNvSpPr/>
          <p:nvPr/>
        </p:nvSpPr>
        <p:spPr>
          <a:xfrm>
            <a:off x="4729782" y="4711876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Besucher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0D6CA22-9495-440C-B05B-82042C3CE776}"/>
              </a:ext>
            </a:extLst>
          </p:cNvPr>
          <p:cNvSpPr/>
          <p:nvPr/>
        </p:nvSpPr>
        <p:spPr>
          <a:xfrm>
            <a:off x="2328877" y="4711876"/>
            <a:ext cx="198120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Besucher</a:t>
            </a:r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6D286152-5449-44CB-A23F-EE992CDC5468}"/>
              </a:ext>
            </a:extLst>
          </p:cNvPr>
          <p:cNvCxnSpPr>
            <a:stCxn id="6" idx="2"/>
            <a:endCxn id="15" idx="0"/>
          </p:cNvCxnSpPr>
          <p:nvPr/>
        </p:nvCxnSpPr>
        <p:spPr>
          <a:xfrm>
            <a:off x="3319477" y="3960726"/>
            <a:ext cx="0" cy="75115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0AC13277-0BF7-4F24-AD63-FC35E215FEA8}"/>
              </a:ext>
            </a:extLst>
          </p:cNvPr>
          <p:cNvCxnSpPr>
            <a:cxnSpLocks/>
            <a:stCxn id="9" idx="2"/>
            <a:endCxn id="14" idx="0"/>
          </p:cNvCxnSpPr>
          <p:nvPr/>
        </p:nvCxnSpPr>
        <p:spPr>
          <a:xfrm>
            <a:off x="5720382" y="3960726"/>
            <a:ext cx="0" cy="75115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AF0AC508-E77A-4289-A63C-E1CD1F7FB858}"/>
              </a:ext>
            </a:extLst>
          </p:cNvPr>
          <p:cNvCxnSpPr>
            <a:cxnSpLocks/>
            <a:stCxn id="8" idx="2"/>
            <a:endCxn id="13" idx="0"/>
          </p:cNvCxnSpPr>
          <p:nvPr/>
        </p:nvCxnSpPr>
        <p:spPr>
          <a:xfrm>
            <a:off x="8121287" y="3960726"/>
            <a:ext cx="0" cy="755684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Pfeil: Fünfeck 36">
            <a:extLst>
              <a:ext uri="{FF2B5EF4-FFF2-40B4-BE49-F238E27FC236}">
                <a16:creationId xmlns:a16="http://schemas.microsoft.com/office/drawing/2014/main" id="{CB251656-F964-45F1-B39A-6CE1AA6274AB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38" name="Pfeil: Chevron 37">
            <a:extLst>
              <a:ext uri="{FF2B5EF4-FFF2-40B4-BE49-F238E27FC236}">
                <a16:creationId xmlns:a16="http://schemas.microsoft.com/office/drawing/2014/main" id="{6F3A9D5E-0035-42A4-AC5C-6322621AF80F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39" name="Pfeil: Chevron 38">
            <a:extLst>
              <a:ext uri="{FF2B5EF4-FFF2-40B4-BE49-F238E27FC236}">
                <a16:creationId xmlns:a16="http://schemas.microsoft.com/office/drawing/2014/main" id="{AA2F74B8-7804-497E-99B0-08CD16A8B19F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40" name="Pfeil: Chevron 39">
            <a:extLst>
              <a:ext uri="{FF2B5EF4-FFF2-40B4-BE49-F238E27FC236}">
                <a16:creationId xmlns:a16="http://schemas.microsoft.com/office/drawing/2014/main" id="{284C4182-1492-4DD9-B0EB-7BE6973B6704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0D6C7DA1-109B-4F03-9FB8-41AB10E994AD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372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3BEA34A-1687-6E23-C868-15FF99A06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12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108D03D-1609-42C2-1D43-590B9A18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Vergleich und Abbildung</a:t>
            </a:r>
            <a:endParaRPr lang="en-US" sz="3150" b="0">
              <a:ea typeface="+mj-lt"/>
              <a:cs typeface="+mj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309CD44-82C7-58EA-DE7D-C8B2072CEF6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8" name="Pfeil: Fünfeck 7">
            <a:extLst>
              <a:ext uri="{FF2B5EF4-FFF2-40B4-BE49-F238E27FC236}">
                <a16:creationId xmlns:a16="http://schemas.microsoft.com/office/drawing/2014/main" id="{53E7149E-A9F2-9260-4558-64EF139D8BDB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9EE109BC-7A4F-8875-FCDB-5E187624418C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0" name="Pfeil: Chevron 9">
            <a:extLst>
              <a:ext uri="{FF2B5EF4-FFF2-40B4-BE49-F238E27FC236}">
                <a16:creationId xmlns:a16="http://schemas.microsoft.com/office/drawing/2014/main" id="{5659BF1F-4AB9-A7B4-B322-3004F10868F3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1" name="Pfeil: Chevron 10">
            <a:extLst>
              <a:ext uri="{FF2B5EF4-FFF2-40B4-BE49-F238E27FC236}">
                <a16:creationId xmlns:a16="http://schemas.microsoft.com/office/drawing/2014/main" id="{32EA832E-DC8A-6F04-1E00-C11BECCFA209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5506F82D-C715-4BDD-B549-89CC965A5641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6" name="Inhaltsplatzhalter 5">
            <a:extLst>
              <a:ext uri="{FF2B5EF4-FFF2-40B4-BE49-F238E27FC236}">
                <a16:creationId xmlns:a16="http://schemas.microsoft.com/office/drawing/2014/main" id="{28269FDE-3558-4149-167D-0F37B1E1EA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81474459"/>
              </p:ext>
            </p:extLst>
          </p:nvPr>
        </p:nvGraphicFramePr>
        <p:xfrm>
          <a:off x="333909" y="1340778"/>
          <a:ext cx="11483937" cy="47889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8488">
                  <a:extLst>
                    <a:ext uri="{9D8B030D-6E8A-4147-A177-3AD203B41FA5}">
                      <a16:colId xmlns:a16="http://schemas.microsoft.com/office/drawing/2014/main" val="3217266878"/>
                    </a:ext>
                  </a:extLst>
                </a:gridCol>
                <a:gridCol w="2793380">
                  <a:extLst>
                    <a:ext uri="{9D8B030D-6E8A-4147-A177-3AD203B41FA5}">
                      <a16:colId xmlns:a16="http://schemas.microsoft.com/office/drawing/2014/main" val="34770461"/>
                    </a:ext>
                  </a:extLst>
                </a:gridCol>
                <a:gridCol w="3051462">
                  <a:extLst>
                    <a:ext uri="{9D8B030D-6E8A-4147-A177-3AD203B41FA5}">
                      <a16:colId xmlns:a16="http://schemas.microsoft.com/office/drawing/2014/main" val="3484588602"/>
                    </a:ext>
                  </a:extLst>
                </a:gridCol>
                <a:gridCol w="3490607">
                  <a:extLst>
                    <a:ext uri="{9D8B030D-6E8A-4147-A177-3AD203B41FA5}">
                      <a16:colId xmlns:a16="http://schemas.microsoft.com/office/drawing/2014/main" val="3685005926"/>
                    </a:ext>
                  </a:extLst>
                </a:gridCol>
              </a:tblGrid>
              <a:tr h="383683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dirty="0">
                          <a:effectLst/>
                        </a:rPr>
                        <a:t>SEFF-Element​</a:t>
                      </a:r>
                      <a:endParaRPr lang="de-DE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b="1" i="0" dirty="0" err="1">
                          <a:solidFill>
                            <a:srgbClr val="FFFFFF"/>
                          </a:solidFill>
                          <a:effectLst/>
                        </a:rPr>
                        <a:t>MoDisco</a:t>
                      </a:r>
                      <a:r>
                        <a:rPr lang="de-DE" b="1" i="0" dirty="0">
                          <a:solidFill>
                            <a:srgbClr val="FFFFFF"/>
                          </a:solidFill>
                          <a:effectLst/>
                        </a:rPr>
                        <a:t>-Version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dirty="0" err="1">
                          <a:effectLst/>
                        </a:rPr>
                        <a:t>JaMoPP</a:t>
                      </a:r>
                      <a:r>
                        <a:rPr lang="de-DE" sz="1800" dirty="0">
                          <a:effectLst/>
                        </a:rPr>
                        <a:t>-Version</a:t>
                      </a:r>
                      <a:endParaRPr lang="de-DE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dirty="0">
                          <a:effectLst/>
                        </a:rPr>
                        <a:t>JDT-Version</a:t>
                      </a:r>
                      <a:endParaRPr lang="de-DE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0286886"/>
                  </a:ext>
                </a:extLst>
              </a:tr>
              <a:tr h="758345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LoopAction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ForStatement</a:t>
                      </a:r>
                      <a:r>
                        <a:rPr lang="de-DE" sz="1800" u="none" strike="noStrike" dirty="0">
                          <a:effectLst/>
                        </a:rPr>
                        <a:t>,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dirty="0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EnhancedForStatement</a:t>
                      </a:r>
                      <a:r>
                        <a:rPr lang="de-DE" sz="1800" u="none" strike="noStrike" dirty="0">
                          <a:effectLst/>
                        </a:rPr>
                        <a:t>,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dirty="0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WhileStatement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LoopStatement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ForStatement</a:t>
                      </a:r>
                      <a:r>
                        <a:rPr lang="de-DE" sz="1800" u="none" strike="noStrike" dirty="0">
                          <a:effectLst/>
                        </a:rPr>
                        <a:t>,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dirty="0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EnhancedForStatement</a:t>
                      </a:r>
                      <a:r>
                        <a:rPr lang="de-DE" sz="1800" u="none" strike="noStrike" dirty="0">
                          <a:effectLst/>
                        </a:rPr>
                        <a:t>, </a:t>
                      </a:r>
                      <a:r>
                        <a:rPr lang="de-DE" sz="1800" u="none" strike="noStrike" dirty="0" err="1">
                          <a:effectLst/>
                        </a:rPr>
                        <a:t>WhileStatement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947844"/>
                  </a:ext>
                </a:extLst>
              </a:tr>
              <a:tr h="648412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BranchAction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dirty="0" err="1"/>
                        <a:t>SwitchStatement</a:t>
                      </a:r>
                      <a:r>
                        <a:rPr lang="de-DE" dirty="0"/>
                        <a:t>,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l" fontAlgn="base"/>
                      <a:r>
                        <a:rPr lang="de-DE" b="0" i="0" dirty="0" err="1">
                          <a:solidFill>
                            <a:srgbClr val="000000"/>
                          </a:solidFill>
                          <a:effectLst/>
                        </a:rPr>
                        <a:t>TryStatement</a:t>
                      </a:r>
                      <a:r>
                        <a:rPr lang="de-DE" b="0" i="0" dirty="0">
                          <a:solidFill>
                            <a:srgbClr val="000000"/>
                          </a:solidFill>
                          <a:effectLst/>
                        </a:rPr>
                        <a:t>,</a:t>
                      </a:r>
                    </a:p>
                    <a:p>
                      <a:pPr algn="l" fontAlgn="base"/>
                      <a:r>
                        <a:rPr lang="de-DE" b="0" i="0" dirty="0" err="1">
                          <a:solidFill>
                            <a:srgbClr val="000000"/>
                          </a:solidFill>
                          <a:effectLst/>
                        </a:rPr>
                        <a:t>IfStatement</a:t>
                      </a:r>
                      <a:r>
                        <a:rPr lang="de-DE" b="0" i="0" dirty="0">
                          <a:solidFill>
                            <a:srgbClr val="000000"/>
                          </a:solidFill>
                          <a:effectLst/>
                        </a:rPr>
                        <a:t>,</a:t>
                      </a:r>
                    </a:p>
                    <a:p>
                      <a:pPr algn="l" fontAlgn="base"/>
                      <a:r>
                        <a:rPr lang="de-DE" dirty="0" err="1"/>
                        <a:t>ifElseStatement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>
                          <a:effectLst/>
                        </a:rPr>
                        <a:t>Switch,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dirty="0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TryBlock</a:t>
                      </a:r>
                      <a:r>
                        <a:rPr lang="de-DE" sz="1800" u="none" strike="noStrike" dirty="0">
                          <a:effectLst/>
                        </a:rPr>
                        <a:t>,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dirty="0">
                        <a:effectLst/>
                      </a:endParaRPr>
                    </a:p>
                    <a:p>
                      <a:pPr algn="l" fontAlgn="base"/>
                      <a:r>
                        <a:rPr lang="de-DE" dirty="0" err="1"/>
                        <a:t>Condition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SwitchStatement,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TryStatement,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IfStatement,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>
                        <a:effectLst/>
                      </a:endParaRPr>
                    </a:p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ElseStatement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9224890"/>
                  </a:ext>
                </a:extLst>
              </a:tr>
              <a:tr h="383683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AcquireAction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dirty="0" err="1"/>
                        <a:t>SynchronizedStatement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SynchronizedBlock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SynchronizedStatement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20596"/>
                  </a:ext>
                </a:extLst>
              </a:tr>
              <a:tr h="383683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InternalCallAction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47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u="none" strike="noStrike" dirty="0" err="1">
                          <a:effectLst/>
                        </a:rPr>
                        <a:t>ExpressionStatement</a:t>
                      </a:r>
                      <a:endParaRPr lang="de-DE" sz="1799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CallStatement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ExpressionStatement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9794337"/>
                  </a:ext>
                </a:extLst>
              </a:tr>
              <a:tr h="383683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ExternalCallAction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47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u="none" strike="noStrike" dirty="0" err="1">
                          <a:effectLst/>
                        </a:rPr>
                        <a:t>ExpressionStatement</a:t>
                      </a:r>
                      <a:endParaRPr lang="de-DE" sz="1799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CallStatement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ExpressionStatement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545831"/>
                  </a:ext>
                </a:extLst>
              </a:tr>
              <a:tr h="383683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InternalAction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ExpressionStatement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>
                          <a:effectLst/>
                        </a:rPr>
                        <a:t>ThisStatement</a:t>
                      </a:r>
                      <a:r>
                        <a:rPr lang="de-DE" sz="1800">
                          <a:effectLst/>
                        </a:rPr>
                        <a:t>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ExpressionStatement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0231851"/>
                  </a:ext>
                </a:extLst>
              </a:tr>
              <a:tr h="383683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SetVariableAction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b="0" i="0" dirty="0">
                          <a:solidFill>
                            <a:srgbClr val="000000"/>
                          </a:solidFill>
                          <a:effectLst/>
                        </a:rPr>
                        <a:t>-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>
                          <a:effectLst/>
                        </a:rPr>
                        <a:t>-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ReturnStatement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9572615"/>
                  </a:ext>
                </a:extLst>
              </a:tr>
              <a:tr h="383683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WithInputVariable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b="0" i="0" dirty="0">
                          <a:solidFill>
                            <a:srgbClr val="000000"/>
                          </a:solidFill>
                          <a:effectLst/>
                        </a:rPr>
                        <a:t>-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dirty="0">
                          <a:effectLst/>
                        </a:rPr>
                        <a:t>-​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u="none" strike="noStrike" dirty="0" err="1">
                          <a:effectLst/>
                        </a:rPr>
                        <a:t>ExpressionStatement</a:t>
                      </a:r>
                      <a:r>
                        <a:rPr lang="de-DE" sz="1800" dirty="0">
                          <a:effectLst/>
                        </a:rPr>
                        <a:t>​</a:t>
                      </a:r>
                      <a:endParaRPr lang="de-DE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3890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4758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00F089C-F789-4BB6-9A6A-53633EF328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165" y="1509906"/>
            <a:ext cx="11257007" cy="1410424"/>
          </a:xfrm>
        </p:spPr>
        <p:txBody>
          <a:bodyPr vert="horz" lIns="0" tIns="0" rIns="0" bIns="0" rtlCol="0" anchor="t">
            <a:normAutofit/>
          </a:bodyPr>
          <a:lstStyle/>
          <a:p>
            <a:pPr marL="0" indent="0">
              <a:buNone/>
            </a:pPr>
            <a:endParaRPr lang="de-DE" sz="1300" dirty="0">
              <a:solidFill>
                <a:srgbClr val="0F4A85"/>
              </a:solidFill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private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  <a:endParaRPr lang="de-DE" sz="1300" dirty="0"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300" dirty="0">
                <a:solidFill>
                  <a:srgbClr val="0F4A85"/>
                </a:solidFill>
                <a:latin typeface="Fira Code"/>
                <a:ea typeface="Fira Code"/>
                <a:cs typeface="Fira Code"/>
              </a:rPr>
              <a:t>    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dirty="0">
                <a:solidFill>
                  <a:srgbClr val="001080"/>
                </a:solidFill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SeffFactory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eINSTANCE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dirty="0" err="1">
                <a:solidFill>
                  <a:srgbClr val="5E2CBC"/>
                </a:solidFill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  <a:endParaRPr lang="de-DE" sz="1300" dirty="0">
              <a:cs typeface="Arial"/>
            </a:endParaRPr>
          </a:p>
          <a:p>
            <a:pPr marL="0" indent="0">
              <a:buNone/>
            </a:pP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  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setEntityName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"IA "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+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positionToString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KDMHelper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getJavaNodeSourceRegion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)));</a:t>
            </a:r>
            <a:endParaRPr lang="de-DE" sz="1300" b="0" dirty="0">
              <a:solidFill>
                <a:srgbClr val="515151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</a:t>
            </a: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getSteps_Behaviour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add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}</a:t>
            </a:r>
          </a:p>
          <a:p>
            <a:pPr marL="271145" indent="-271145"/>
            <a:endParaRPr lang="de-DE" sz="1300" dirty="0">
              <a:cs typeface="Arial" panose="020B0604020202020204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E89E199-E4AD-42BD-B22E-88FC5A9BA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13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EAF7256-70B1-426D-9815-CDE3A1201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 dirty="0">
                <a:cs typeface="Arial"/>
              </a:rPr>
              <a:t>Vergleich der Ansätze (</a:t>
            </a:r>
            <a:r>
              <a:rPr lang="de-DE" sz="3150" dirty="0" err="1">
                <a:ea typeface="+mj-lt"/>
                <a:cs typeface="+mj-lt"/>
              </a:rPr>
              <a:t>MoDisco</a:t>
            </a:r>
            <a:r>
              <a:rPr lang="de-DE" sz="3150" dirty="0">
                <a:ea typeface="+mj-lt"/>
                <a:cs typeface="+mj-lt"/>
              </a:rPr>
              <a:t> </a:t>
            </a:r>
            <a:r>
              <a:rPr lang="de-DE" sz="3150" dirty="0">
                <a:cs typeface="Arial"/>
              </a:rPr>
              <a:t>vs. </a:t>
            </a:r>
            <a:r>
              <a:rPr lang="de-DE" sz="3150" dirty="0" err="1">
                <a:cs typeface="Arial"/>
              </a:rPr>
              <a:t>JaMoPP</a:t>
            </a:r>
            <a:r>
              <a:rPr lang="de-DE" sz="3150" dirty="0">
                <a:cs typeface="Arial"/>
              </a:rPr>
              <a:t>)</a:t>
            </a: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E0BA774-4F43-4A23-A3B5-E5A01D80550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8A514D62-5496-4202-8CA7-41FBC3984A09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A6F4AF3F-085B-48E4-98A9-546962CC6441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583B6A41-051F-4B4E-A585-86D694BED6E2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BA4248D2-BCD7-4C6E-9DB6-67A85BBE319E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318DC85-3A7C-4CB7-B84A-497FB22DCF73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Inhaltsplatzhalter 1">
            <a:extLst>
              <a:ext uri="{FF2B5EF4-FFF2-40B4-BE49-F238E27FC236}">
                <a16:creationId xmlns:a16="http://schemas.microsoft.com/office/drawing/2014/main" id="{3BCD5231-4FA3-429D-8502-829EB997A76F}"/>
              </a:ext>
            </a:extLst>
          </p:cNvPr>
          <p:cNvSpPr txBox="1">
            <a:spLocks/>
          </p:cNvSpPr>
          <p:nvPr/>
        </p:nvSpPr>
        <p:spPr>
          <a:xfrm>
            <a:off x="500584" y="3427852"/>
            <a:ext cx="9421281" cy="239443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71448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27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06" indent="-265098" algn="l" defTabSz="898472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44535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114" indent="-26509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5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26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00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7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private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BitSet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  <a:endParaRPr lang="de-DE" sz="1300" dirty="0">
              <a:cs typeface="Arial"/>
            </a:endParaRPr>
          </a:p>
          <a:p>
            <a:pPr marL="0" indent="0">
              <a:buNone/>
            </a:pPr>
            <a:r>
              <a:rPr lang="de-DE" sz="1300" dirty="0">
                <a:solidFill>
                  <a:srgbClr val="B5200D"/>
                </a:solidFill>
                <a:latin typeface="Fira Code"/>
                <a:ea typeface="Fira Code"/>
                <a:cs typeface="Fira Code"/>
              </a:rPr>
              <a:t>    </a:t>
            </a:r>
            <a:r>
              <a:rPr lang="de-DE" sz="13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if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(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!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shouldSkip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&amp;&amp;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!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isLastTypeInternalAction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()) {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</a:t>
            </a: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     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SeffFactory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eINSTANCE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createAbstracActionClassMethodLink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linkSeffElement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setEntityName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"IA "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+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positionToString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getSteps_Behaviour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add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}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linkSeffElement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}</a:t>
            </a:r>
          </a:p>
          <a:p>
            <a:pPr marL="271145" indent="-271145"/>
            <a:endParaRPr lang="de-DE" sz="1300" dirty="0">
              <a:cs typeface="Arial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A22C2D54-3E37-3F12-670D-823CBA4D6771}"/>
              </a:ext>
            </a:extLst>
          </p:cNvPr>
          <p:cNvSpPr txBox="1"/>
          <p:nvPr/>
        </p:nvSpPr>
        <p:spPr>
          <a:xfrm>
            <a:off x="333768" y="2944780"/>
            <a:ext cx="31355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 err="1">
                <a:cs typeface="Arial"/>
              </a:rPr>
              <a:t>JaMoPP</a:t>
            </a:r>
            <a:r>
              <a:rPr lang="de-DE" sz="2400" dirty="0">
                <a:cs typeface="Arial"/>
              </a:rPr>
              <a:t>-Version</a:t>
            </a:r>
            <a:endParaRPr lang="de-DE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481EEEC8-63B4-4AB1-2368-8B87CF83BAC8}"/>
              </a:ext>
            </a:extLst>
          </p:cNvPr>
          <p:cNvSpPr txBox="1"/>
          <p:nvPr/>
        </p:nvSpPr>
        <p:spPr>
          <a:xfrm>
            <a:off x="406828" y="1254623"/>
            <a:ext cx="27624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 err="1">
                <a:ea typeface="+mj-lt"/>
                <a:cs typeface="+mj-lt"/>
              </a:rPr>
              <a:t>MoDisco</a:t>
            </a:r>
            <a:r>
              <a:rPr lang="de-DE" dirty="0">
                <a:ea typeface="+mj-lt"/>
                <a:cs typeface="+mj-lt"/>
              </a:rPr>
              <a:t>-Version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65390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E89E199-E4AD-42BD-B22E-88FC5A9BA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14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EAF7256-70B1-426D-9815-CDE3A1201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Vergleich der Ansätze (</a:t>
            </a:r>
            <a:r>
              <a:rPr lang="de-DE" dirty="0" err="1"/>
              <a:t>JaMoPP</a:t>
            </a:r>
            <a:r>
              <a:rPr lang="de-DE" dirty="0"/>
              <a:t> vs. JDT)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E0BA774-4F43-4A23-A3B5-E5A01D80550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8A514D62-5496-4202-8CA7-41FBC3984A09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A6F4AF3F-085B-48E4-98A9-546962CC6441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583B6A41-051F-4B4E-A585-86D694BED6E2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BA4248D2-BCD7-4C6E-9DB6-67A85BBE319E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318DC85-3A7C-4CB7-B84A-497FB22DCF73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Inhaltsplatzhalter 1">
            <a:extLst>
              <a:ext uri="{FF2B5EF4-FFF2-40B4-BE49-F238E27FC236}">
                <a16:creationId xmlns:a16="http://schemas.microsoft.com/office/drawing/2014/main" id="{3BCD5231-4FA3-429D-8502-829EB997A76F}"/>
              </a:ext>
            </a:extLst>
          </p:cNvPr>
          <p:cNvSpPr txBox="1">
            <a:spLocks/>
          </p:cNvSpPr>
          <p:nvPr/>
        </p:nvSpPr>
        <p:spPr>
          <a:xfrm>
            <a:off x="403602" y="5142237"/>
            <a:ext cx="11053614" cy="123758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271448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27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06" indent="-265098" algn="l" defTabSz="898472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44535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114" indent="-26509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5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26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00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7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private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ExpressionStatement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expressionStatement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actionSeff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actionSeff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</a:t>
            </a:r>
          </a:p>
          <a:p>
            <a:pPr marL="0" indent="0">
              <a:buNone/>
            </a:pP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		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withName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NameUtil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getEntityName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expressionStatement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))</a:t>
            </a:r>
          </a:p>
          <a:p>
            <a:pPr marL="0" indent="0">
              <a:buNone/>
            </a:pP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		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followedBy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}</a:t>
            </a:r>
          </a:p>
        </p:txBody>
      </p:sp>
      <p:sp>
        <p:nvSpPr>
          <p:cNvPr id="14" name="Inhaltsplatzhalter 1">
            <a:extLst>
              <a:ext uri="{FF2B5EF4-FFF2-40B4-BE49-F238E27FC236}">
                <a16:creationId xmlns:a16="http://schemas.microsoft.com/office/drawing/2014/main" id="{3D17C013-5FE8-57F4-8CC4-FCEBB5D5E1DC}"/>
              </a:ext>
            </a:extLst>
          </p:cNvPr>
          <p:cNvSpPr txBox="1">
            <a:spLocks/>
          </p:cNvSpPr>
          <p:nvPr/>
        </p:nvSpPr>
        <p:spPr>
          <a:xfrm>
            <a:off x="396811" y="1903152"/>
            <a:ext cx="9421281" cy="285892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71448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27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06" indent="-265098" algn="l" defTabSz="898472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44535" indent="-27144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0114" indent="-265098" algn="l" defTabSz="914347" rtl="0" eaLnBrk="1" latinLnBrk="0" hangingPunct="1">
              <a:lnSpc>
                <a:spcPct val="90000"/>
              </a:lnSpc>
              <a:spcBef>
                <a:spcPts val="480"/>
              </a:spcBef>
              <a:buSzPct val="88000"/>
              <a:buFontTx/>
              <a:buBlip>
                <a:blip r:embed="rId3"/>
              </a:buBlip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5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26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00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73" indent="-228587" algn="l" defTabSz="91434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private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BitSet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  <a:endParaRPr lang="de-DE" sz="1300" dirty="0">
              <a:cs typeface="Arial"/>
            </a:endParaRPr>
          </a:p>
          <a:p>
            <a:pPr marL="0" indent="0">
              <a:buNone/>
            </a:pPr>
            <a:r>
              <a:rPr lang="de-DE" sz="1300" dirty="0">
                <a:solidFill>
                  <a:srgbClr val="B5200D"/>
                </a:solidFill>
                <a:latin typeface="Fira Code"/>
                <a:ea typeface="Fira Code"/>
                <a:cs typeface="Fira Code"/>
              </a:rPr>
              <a:t>    </a:t>
            </a:r>
            <a:r>
              <a:rPr lang="de-DE" sz="13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if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(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!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shouldSkip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&amp;&amp;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!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isLastTypeInternalAction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()) {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</a:t>
            </a:r>
            <a:r>
              <a:rPr lang="de-DE" sz="13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     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final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SeffFactory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eINSTANCE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createAbstracActionClassMethodLink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linkSeffElement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setEntityName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"IA "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+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positionToString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seff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getSteps_Behaviour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add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}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linkSeffElement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lastInternalAction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statement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</a:t>
            </a:r>
            <a:r>
              <a:rPr lang="de-DE" sz="13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3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lastType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>
                <a:solidFill>
                  <a:srgbClr val="000000"/>
                </a:solidFill>
                <a:effectLst/>
                <a:latin typeface="Fira Code"/>
                <a:ea typeface="Fira Code"/>
                <a:cs typeface="Fira Code"/>
              </a:rPr>
              <a:t>=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3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thisType</a:t>
            </a: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}</a:t>
            </a:r>
          </a:p>
          <a:p>
            <a:pPr marL="271145" indent="-271145"/>
            <a:endParaRPr lang="de-DE" sz="1300" dirty="0">
              <a:cs typeface="Arial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668D8AD6-0877-B865-62D3-75AD53A22DD5}"/>
              </a:ext>
            </a:extLst>
          </p:cNvPr>
          <p:cNvSpPr txBox="1"/>
          <p:nvPr/>
        </p:nvSpPr>
        <p:spPr>
          <a:xfrm>
            <a:off x="288000" y="1441487"/>
            <a:ext cx="31355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dirty="0" err="1">
                <a:cs typeface="Arial"/>
              </a:rPr>
              <a:t>JaMoPP</a:t>
            </a:r>
            <a:r>
              <a:rPr lang="de-DE" sz="2400" dirty="0">
                <a:cs typeface="Arial"/>
              </a:rPr>
              <a:t>-Version</a:t>
            </a:r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A19430B1-0C24-6C1A-62CD-72D4CF69C6EA}"/>
              </a:ext>
            </a:extLst>
          </p:cNvPr>
          <p:cNvSpPr txBox="1"/>
          <p:nvPr/>
        </p:nvSpPr>
        <p:spPr>
          <a:xfrm>
            <a:off x="288000" y="4721323"/>
            <a:ext cx="28489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JDT-Version</a:t>
            </a:r>
          </a:p>
        </p:txBody>
      </p:sp>
    </p:spTree>
    <p:extLst>
      <p:ext uri="{BB962C8B-B14F-4D97-AF65-F5344CB8AC3E}">
        <p14:creationId xmlns:p14="http://schemas.microsoft.com/office/powerpoint/2010/main" val="37991035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40CC4F1-74FE-4336-AB58-5319EF3E80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6473" y="1583512"/>
            <a:ext cx="11180617" cy="4593452"/>
          </a:xfrm>
        </p:spPr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dirty="0">
                <a:ea typeface="+mn-lt"/>
                <a:cs typeface="+mn-lt"/>
              </a:rPr>
              <a:t>Erleichtert Lesbarkeit</a:t>
            </a:r>
            <a:endParaRPr lang="de-DE" dirty="0">
              <a:cs typeface="Arial"/>
            </a:endParaRPr>
          </a:p>
          <a:p>
            <a:pPr marL="271145" indent="-271145"/>
            <a:r>
              <a:rPr lang="de-DE" dirty="0">
                <a:ea typeface="+mn-lt"/>
                <a:cs typeface="+mn-lt"/>
              </a:rPr>
              <a:t>Reduktion der verwendeten Fabriken</a:t>
            </a:r>
            <a:endParaRPr lang="de-DE" dirty="0">
              <a:cs typeface="Arial"/>
            </a:endParaRPr>
          </a:p>
          <a:p>
            <a:pPr marL="271145" indent="-271145"/>
            <a:r>
              <a:rPr lang="de-DE" dirty="0">
                <a:cs typeface="Arial"/>
              </a:rPr>
              <a:t>Ermöglicht Flow wie bei natürlichen Sätzen</a:t>
            </a:r>
            <a:endParaRPr lang="de-DE" dirty="0"/>
          </a:p>
          <a:p>
            <a:pPr marL="271145" indent="-271145"/>
            <a:r>
              <a:rPr lang="de-DE" dirty="0">
                <a:cs typeface="Arial"/>
              </a:rPr>
              <a:t>Einheitliche Schnittstelle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FE9F6679-AAE6-491A-C856-B5ABD26F3A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5578" y="4179730"/>
            <a:ext cx="11290550" cy="178790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ParameterFactory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eINSTANCE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();</a:t>
            </a:r>
            <a:endParaRPr lang="de-DE" sz="1400" b="0" dirty="0">
              <a:solidFill>
                <a:srgbClr val="185E73"/>
              </a:solidFill>
              <a:effectLst/>
              <a:latin typeface="Fira Code" panose="020B0809050000020004" pitchFamily="49" charset="0"/>
            </a:endParaRPr>
          </a:p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VariableCharacterisation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variableCharacterisation</a:t>
            </a:r>
            <a:r>
              <a:rPr lang="de-DE" sz="1400" dirty="0">
                <a:solidFill>
                  <a:srgbClr val="292929"/>
                </a:solidFill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dirty="0">
                <a:solidFill>
                  <a:srgbClr val="292929"/>
                </a:solidFill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ParameterFactory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eINSTANCE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createVariableCharacterisation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NamespaceReference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namespaceReference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StoexFactory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eINSTANCE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createNamespaceReference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VariableReference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variableReference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StoexFactory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eINSTANCE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createVariableReference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();</a:t>
            </a:r>
          </a:p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PCMRandomVariable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randomPCMVariable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CoreFactory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eINSTANCE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createPCMRandomVariable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();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15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 dirty="0" err="1">
                <a:ea typeface="+mj-lt"/>
                <a:cs typeface="+mj-lt"/>
              </a:rPr>
              <a:t>FluentAPI</a:t>
            </a:r>
            <a:endParaRPr lang="de-DE" sz="3150" b="0" dirty="0">
              <a:ea typeface="+mj-lt"/>
              <a:cs typeface="+mj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12" name="Pfeil: Fünfeck 11">
            <a:extLst>
              <a:ext uri="{FF2B5EF4-FFF2-40B4-BE49-F238E27FC236}">
                <a16:creationId xmlns:a16="http://schemas.microsoft.com/office/drawing/2014/main" id="{A077421B-5215-41E0-8E48-719ECEA4F9F0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13" name="Pfeil: Chevron 12">
            <a:extLst>
              <a:ext uri="{FF2B5EF4-FFF2-40B4-BE49-F238E27FC236}">
                <a16:creationId xmlns:a16="http://schemas.microsoft.com/office/drawing/2014/main" id="{FAA9107B-6874-4879-83F8-C0C8B8C7B5B4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4" name="Pfeil: Chevron 13">
            <a:extLst>
              <a:ext uri="{FF2B5EF4-FFF2-40B4-BE49-F238E27FC236}">
                <a16:creationId xmlns:a16="http://schemas.microsoft.com/office/drawing/2014/main" id="{A22934DA-F1D3-43A5-AD1D-24CF3C024B05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5" name="Pfeil: Chevron 14">
            <a:extLst>
              <a:ext uri="{FF2B5EF4-FFF2-40B4-BE49-F238E27FC236}">
                <a16:creationId xmlns:a16="http://schemas.microsoft.com/office/drawing/2014/main" id="{E328FF9C-9FEC-434C-A4C0-E4DBE1504F71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0CC8037-22DB-4AE3-8903-824B2077B779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41907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40CC4F1-74FE-4336-AB58-5319EF3E80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6473" y="1583512"/>
            <a:ext cx="11180617" cy="4593452"/>
          </a:xfrm>
        </p:spPr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dirty="0">
                <a:ea typeface="+mn-lt"/>
                <a:cs typeface="+mn-lt"/>
              </a:rPr>
              <a:t>Erleichtert Lesbarkeit</a:t>
            </a:r>
            <a:endParaRPr lang="de-DE" dirty="0">
              <a:cs typeface="Arial"/>
            </a:endParaRPr>
          </a:p>
          <a:p>
            <a:pPr marL="271145" indent="-271145"/>
            <a:r>
              <a:rPr lang="de-DE" dirty="0">
                <a:ea typeface="+mn-lt"/>
                <a:cs typeface="+mn-lt"/>
              </a:rPr>
              <a:t>Reduktion der verwendeten Fabriken</a:t>
            </a:r>
            <a:endParaRPr lang="de-DE" dirty="0">
              <a:cs typeface="Arial"/>
            </a:endParaRPr>
          </a:p>
          <a:p>
            <a:pPr marL="271145" indent="-271145"/>
            <a:r>
              <a:rPr lang="de-DE" dirty="0">
                <a:cs typeface="Arial"/>
              </a:rPr>
              <a:t>Ermöglicht Flow wie bei natürlichen Sätzen</a:t>
            </a:r>
            <a:endParaRPr lang="de-DE" dirty="0"/>
          </a:p>
          <a:p>
            <a:pPr marL="271145" indent="-271145"/>
            <a:r>
              <a:rPr lang="de-DE" dirty="0">
                <a:cs typeface="Arial"/>
              </a:rPr>
              <a:t>Einheitliche Schnittstelle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16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 dirty="0" err="1">
                <a:ea typeface="+mj-lt"/>
                <a:cs typeface="+mj-lt"/>
              </a:rPr>
              <a:t>FluentAPI</a:t>
            </a:r>
            <a:endParaRPr lang="de-DE" sz="3150" b="0" dirty="0">
              <a:ea typeface="+mj-lt"/>
              <a:cs typeface="+mj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D8CC5B35-7137-D93F-8438-EB0E1CC15EAA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6952374-5A09-360D-E255-0F59FF583829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151E5AFD-2EAE-B1EC-9278-3D84C356D8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D158640-01CE-A34C-E283-4619C5B6AAD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21" name="Inhaltsplatzhalter 20">
            <a:extLst>
              <a:ext uri="{FF2B5EF4-FFF2-40B4-BE49-F238E27FC236}">
                <a16:creationId xmlns:a16="http://schemas.microsoft.com/office/drawing/2014/main" id="{6EFA2703-A3DC-35ED-670D-9D1A2BCF24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6473" y="4300459"/>
            <a:ext cx="11066729" cy="1624207"/>
          </a:xfrm>
        </p:spPr>
        <p:txBody>
          <a:bodyPr vert="horz" lIns="0" tIns="0" rIns="0" bIns="0" rtlCol="0" anchor="t">
            <a:normAutofit/>
          </a:bodyPr>
          <a:lstStyle/>
          <a:p>
            <a:pPr marL="0" indent="0">
              <a:buNone/>
            </a:pPr>
            <a:r>
              <a:rPr lang="de-DE" sz="1400" b="0" dirty="0" err="1">
                <a:solidFill>
                  <a:srgbClr val="185E73"/>
                </a:solidFill>
                <a:effectLst/>
                <a:latin typeface="Fira Code" panose="020B0809050000020004" pitchFamily="49" charset="0"/>
              </a:rPr>
              <a:t>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effectLst/>
                <a:latin typeface="Fira Code" panose="020B0809050000020004" pitchFamily="49" charset="0"/>
              </a:rPr>
              <a:t>=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create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newVariableUsage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()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292929"/>
                </a:solidFill>
                <a:latin typeface="Fira Code" panose="020B0809050000020004" pitchFamily="49" charset="0"/>
              </a:rPr>
              <a:t>	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withNamespaceReference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</a:t>
            </a:r>
            <a:r>
              <a:rPr lang="de-DE" sz="1400" b="0" dirty="0">
                <a:solidFill>
                  <a:srgbClr val="0F4A85"/>
                </a:solidFill>
                <a:effectLst/>
                <a:latin typeface="Fira Code" panose="020B0809050000020004" pitchFamily="49" charset="0"/>
              </a:rPr>
              <a:t>"</a:t>
            </a:r>
            <a:r>
              <a:rPr lang="de-DE" sz="1400" b="0" dirty="0" err="1">
                <a:solidFill>
                  <a:srgbClr val="0F4A85"/>
                </a:solidFill>
                <a:effectLst/>
                <a:latin typeface="Fira Code" panose="020B0809050000020004" pitchFamily="49" charset="0"/>
              </a:rPr>
              <a:t>PrimitiveType</a:t>
            </a:r>
            <a:r>
              <a:rPr lang="de-DE" sz="1400" b="0" dirty="0">
                <a:solidFill>
                  <a:srgbClr val="0F4A85"/>
                </a:solidFill>
                <a:effectLst/>
                <a:latin typeface="Fira Code" panose="020B0809050000020004" pitchFamily="49" charset="0"/>
              </a:rPr>
              <a:t>"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NameUtil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getExpressionClassName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(variable))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292929"/>
                </a:solidFill>
                <a:latin typeface="Fira Code" panose="020B0809050000020004" pitchFamily="49" charset="0"/>
              </a:rPr>
              <a:t>	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withVariableCharacterisation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(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randomPCMName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, 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VariableCharacterisationType</a:t>
            </a:r>
            <a:r>
              <a:rPr lang="de-DE" sz="1400" b="0" dirty="0" err="1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.</a:t>
            </a:r>
            <a:r>
              <a:rPr lang="de-DE" sz="1400" b="0" dirty="0" err="1">
                <a:solidFill>
                  <a:srgbClr val="001080"/>
                </a:solidFill>
                <a:effectLst/>
                <a:latin typeface="Fira Code" panose="020B0809050000020004" pitchFamily="49" charset="0"/>
              </a:rPr>
              <a:t>VALUE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)</a:t>
            </a:r>
          </a:p>
          <a:p>
            <a:pPr marL="0" indent="0">
              <a:buNone/>
            </a:pPr>
            <a:r>
              <a:rPr lang="de-DE" sz="1400" dirty="0">
                <a:solidFill>
                  <a:srgbClr val="292929"/>
                </a:solidFill>
                <a:latin typeface="Fira Code" panose="020B0809050000020004" pitchFamily="49" charset="0"/>
              </a:rPr>
              <a:t>	.</a:t>
            </a:r>
            <a:r>
              <a:rPr lang="de-DE" sz="1400" b="0" dirty="0" err="1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create</a:t>
            </a:r>
            <a:r>
              <a:rPr lang="de-DE" sz="1400" b="0" dirty="0">
                <a:solidFill>
                  <a:srgbClr val="5E2CBC"/>
                </a:solidFill>
                <a:effectLst/>
                <a:latin typeface="Fira Code" panose="020B0809050000020004" pitchFamily="49" charset="0"/>
              </a:rPr>
              <a:t>()</a:t>
            </a:r>
            <a:r>
              <a:rPr lang="de-DE" sz="1400" b="0" dirty="0">
                <a:solidFill>
                  <a:srgbClr val="292929"/>
                </a:solidFill>
                <a:effectLst/>
                <a:latin typeface="Fira Code" panose="020B0809050000020004" pitchFamily="49" charset="0"/>
              </a:rPr>
              <a:t>;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62EA8FE2-F671-4C29-B83A-4373E71B0589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47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4" descr="Ein Bild, das Text enthält.&#10;&#10;Beschreibung automatisch generiert.">
            <a:extLst>
              <a:ext uri="{FF2B5EF4-FFF2-40B4-BE49-F238E27FC236}">
                <a16:creationId xmlns:a16="http://schemas.microsoft.com/office/drawing/2014/main" id="{E8C47283-9680-56DD-0828-5B6E4848D4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8000" y="1218431"/>
            <a:ext cx="9951988" cy="4890465"/>
          </a:xfr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17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 dirty="0" err="1">
                <a:ea typeface="+mj-lt"/>
                <a:cs typeface="+mj-lt"/>
              </a:rPr>
              <a:t>FluentAPI</a:t>
            </a:r>
            <a:endParaRPr lang="de-DE" sz="3150" b="0" dirty="0">
              <a:ea typeface="+mj-lt"/>
              <a:cs typeface="+mj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D8CC5B35-7137-D93F-8438-EB0E1CC15EAA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6952374-5A09-360D-E255-0F59FF583829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151E5AFD-2EAE-B1EC-9278-3D84C356D8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D158640-01CE-A34C-E283-4619C5B6AAD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5" name="Textfeld 1">
            <a:extLst>
              <a:ext uri="{FF2B5EF4-FFF2-40B4-BE49-F238E27FC236}">
                <a16:creationId xmlns:a16="http://schemas.microsoft.com/office/drawing/2014/main" id="{3516A3AE-3E06-FF75-37D5-447DFE278588}"/>
              </a:ext>
            </a:extLst>
          </p:cNvPr>
          <p:cNvSpPr txBox="1"/>
          <p:nvPr/>
        </p:nvSpPr>
        <p:spPr bwMode="auto">
          <a:xfrm>
            <a:off x="10788977" y="6052008"/>
            <a:ext cx="1282045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/>
              <a:t>[</a:t>
            </a:r>
            <a:r>
              <a:rPr lang="de-DE" sz="1400" err="1"/>
              <a:t>Fluent</a:t>
            </a:r>
            <a:r>
              <a:rPr lang="de-DE" sz="1400"/>
              <a:t> 2022]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EAD65291-9960-4E42-B03E-8309A78B64A8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95296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93A1B3B-F3A2-90FD-0B36-B574987FC1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31527" y="1278713"/>
            <a:ext cx="5728855" cy="3616705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public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SimpleExternalClass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{</a:t>
            </a:r>
            <a:endParaRPr lang="de-DE" sz="1100" dirty="0">
              <a:latin typeface="Fira Code"/>
              <a:ea typeface="Fira Code"/>
              <a:cs typeface="Fira Code"/>
            </a:endParaRPr>
          </a:p>
          <a:p>
            <a:pPr marL="271145" indent="-271145"/>
            <a:endParaRPr lang="de-DE" sz="1100" dirty="0">
              <a:solidFill>
                <a:srgbClr val="292929"/>
              </a:solidFill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public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externalCallMethod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SimpleClass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externalClass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  <a:endParaRPr lang="de-DE" sz="1100" dirty="0">
              <a:cs typeface="Arial" panose="020B0604020202020204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externalClass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ifAndElseMethod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true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externalClass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ifAndElseIfMethod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false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,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true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externalClass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whileMethod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this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internalCallMethod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}</a:t>
            </a:r>
          </a:p>
          <a:p>
            <a:pPr marL="0" indent="0">
              <a:buNone/>
            </a:pP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}</a:t>
            </a:r>
          </a:p>
          <a:p>
            <a:pPr marL="0" indent="0">
              <a:buNone/>
            </a:pPr>
            <a:endParaRPr lang="de-DE" sz="1100" dirty="0">
              <a:cs typeface="Arial" panose="020B0604020202020204"/>
            </a:endParaRP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27E7D0F-668D-571E-5161-A8DFC96D35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8710" y="1278714"/>
            <a:ext cx="5798126" cy="5119923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public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SimpleClass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{</a:t>
            </a:r>
            <a:endParaRPr lang="de-DE" sz="1100" dirty="0"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</a:t>
            </a:r>
            <a:r>
              <a:rPr lang="de-DE" sz="11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 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public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void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switchMethod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185E73"/>
                </a:solidFill>
                <a:effectLst/>
                <a:latin typeface="Fira Code"/>
                <a:ea typeface="Fira Code"/>
                <a:cs typeface="Fira Code"/>
              </a:rPr>
              <a:t>String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caseString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"Hello World!"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       </a:t>
            </a:r>
            <a:r>
              <a:rPr lang="de-DE" sz="11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</a:t>
            </a:r>
            <a:endParaRPr lang="de-DE" sz="1100" b="0" dirty="0">
              <a:solidFill>
                <a:srgbClr val="292929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switch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(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caseString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 {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first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:</a:t>
            </a: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"Inside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first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."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break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second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:</a:t>
            </a: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  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 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"Inside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second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."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break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third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:</a:t>
            </a: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"Inside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third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."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fourth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:</a:t>
            </a: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"Inside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third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/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fourth</a:t>
            </a:r>
            <a:r>
              <a:rPr lang="de-DE" sz="1100" dirty="0">
                <a:solidFill>
                  <a:srgbClr val="0F4A85"/>
                </a:solidFill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."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break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</a:t>
            </a:r>
            <a:r>
              <a:rPr lang="de-DE" sz="1100" b="0" dirty="0" err="1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default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:</a:t>
            </a: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System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001080"/>
                </a:solidFill>
                <a:effectLst/>
                <a:latin typeface="Fira Code"/>
                <a:ea typeface="Fira Code"/>
                <a:cs typeface="Fira Code"/>
              </a:rPr>
              <a:t>out</a:t>
            </a:r>
            <a:r>
              <a:rPr lang="de-DE" sz="1100" b="0" dirty="0" err="1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.</a:t>
            </a:r>
            <a:r>
              <a:rPr lang="de-DE" sz="1100" b="0" dirty="0" err="1">
                <a:solidFill>
                  <a:srgbClr val="5E2CBC"/>
                </a:solidFill>
                <a:effectLst/>
                <a:latin typeface="Fira Code"/>
                <a:ea typeface="Fira Code"/>
                <a:cs typeface="Fira Code"/>
              </a:rPr>
              <a:t>println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(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"Inside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the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default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 </a:t>
            </a:r>
            <a:r>
              <a:rPr lang="de-DE" sz="1100" b="0" dirty="0" err="1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case</a:t>
            </a:r>
            <a:r>
              <a:rPr lang="de-DE" sz="1100" b="0" dirty="0">
                <a:solidFill>
                  <a:srgbClr val="0F4A85"/>
                </a:solidFill>
                <a:effectLst/>
                <a:latin typeface="Fira Code"/>
                <a:ea typeface="Fira Code"/>
                <a:cs typeface="Fira Code"/>
              </a:rPr>
              <a:t>."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);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   </a:t>
            </a:r>
            <a:r>
              <a:rPr lang="de-DE" sz="1100" b="0" dirty="0">
                <a:solidFill>
                  <a:srgbClr val="B5200D"/>
                </a:solidFill>
                <a:effectLst/>
                <a:latin typeface="Fira Code"/>
                <a:ea typeface="Fira Code"/>
                <a:cs typeface="Fira Code"/>
              </a:rPr>
              <a:t>break</a:t>
            </a: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;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    }</a:t>
            </a:r>
          </a:p>
          <a:p>
            <a:pPr marL="0" indent="0">
              <a:buNone/>
            </a:pPr>
            <a:r>
              <a:rPr lang="de-DE" sz="1100" b="0" dirty="0">
                <a:solidFill>
                  <a:srgbClr val="292929"/>
                </a:solidFill>
                <a:effectLst/>
                <a:latin typeface="Fira Code"/>
                <a:ea typeface="Fira Code"/>
                <a:cs typeface="Fira Code"/>
              </a:rPr>
              <a:t>        }</a:t>
            </a:r>
          </a:p>
          <a:p>
            <a:pPr marL="0" indent="0">
              <a:buNone/>
            </a:pPr>
            <a:endParaRPr lang="de-DE" sz="1100" b="0" dirty="0">
              <a:solidFill>
                <a:srgbClr val="292929"/>
              </a:solidFill>
              <a:effectLst/>
              <a:latin typeface="Fira Code"/>
              <a:ea typeface="Fira Code"/>
              <a:cs typeface="Fira Code"/>
            </a:endParaRPr>
          </a:p>
          <a:p>
            <a:pPr marL="0" indent="0">
              <a:buNone/>
            </a:pPr>
            <a:r>
              <a:rPr lang="de-DE" sz="1100" dirty="0">
                <a:solidFill>
                  <a:srgbClr val="292929"/>
                </a:solidFill>
                <a:latin typeface="Fira Code"/>
                <a:ea typeface="Fira Code"/>
                <a:cs typeface="Fira Code"/>
              </a:rPr>
              <a:t>}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18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 dirty="0">
                <a:ea typeface="+mj-lt"/>
                <a:cs typeface="+mj-lt"/>
              </a:rPr>
              <a:t>Demonstration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D8CC5B35-7137-D93F-8438-EB0E1CC15EAA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6952374-5A09-360D-E255-0F59FF583829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151E5AFD-2EAE-B1EC-9278-3D84C356D8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D158640-01CE-A34C-E283-4619C5B6AAD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B284525-3CBB-43C9-9666-20C90F3EC47D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99644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19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Demonstration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D8CC5B35-7137-D93F-8438-EB0E1CC15EAA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6952374-5A09-360D-E255-0F59FF583829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151E5AFD-2EAE-B1EC-9278-3D84C356D8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D158640-01CE-A34C-E283-4619C5B6AAD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pic>
        <p:nvPicPr>
          <p:cNvPr id="13" name="Grafik 13">
            <a:extLst>
              <a:ext uri="{FF2B5EF4-FFF2-40B4-BE49-F238E27FC236}">
                <a16:creationId xmlns:a16="http://schemas.microsoft.com/office/drawing/2014/main" id="{AFFA04EB-3E78-C2DD-289B-7ED6A1622B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24125" y="1218431"/>
            <a:ext cx="6806033" cy="4924645"/>
          </a:xfr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C424436B-AF82-43C5-B0A9-2393184664E5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6506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1CECB79-4736-4913-87E9-B8890044B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BE06CBC-2449-41AB-B96F-381574DF3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DF73C9F-B5B0-4E96-AB1C-88353ED14E6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300C026F-B939-41B4-B77D-347C34705C43}"/>
              </a:ext>
            </a:extLst>
          </p:cNvPr>
          <p:cNvSpPr/>
          <p:nvPr/>
        </p:nvSpPr>
        <p:spPr bwMode="auto">
          <a:xfrm>
            <a:off x="1215734" y="2064943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System- Spezifikation</a:t>
            </a:r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116CAFE6-E514-4525-9FE4-2695F84071F5}"/>
              </a:ext>
            </a:extLst>
          </p:cNvPr>
          <p:cNvSpPr/>
          <p:nvPr/>
        </p:nvSpPr>
        <p:spPr bwMode="auto">
          <a:xfrm>
            <a:off x="4591971" y="2060848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Entwurf</a:t>
            </a:r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BA6EB963-55AB-4EA9-8DB4-1FA2EE490C42}"/>
              </a:ext>
            </a:extLst>
          </p:cNvPr>
          <p:cNvSpPr/>
          <p:nvPr/>
        </p:nvSpPr>
        <p:spPr bwMode="auto">
          <a:xfrm>
            <a:off x="7968208" y="2060848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7289331-BCCA-4D04-84FF-8F7C1D0614C1}"/>
              </a:ext>
            </a:extLst>
          </p:cNvPr>
          <p:cNvSpPr txBox="1"/>
          <p:nvPr/>
        </p:nvSpPr>
        <p:spPr bwMode="auto">
          <a:xfrm>
            <a:off x="4257089" y="1414101"/>
            <a:ext cx="30460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Forward Engineering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EE50706B-4DB1-4001-B95C-5AFD70DA7B64}"/>
              </a:ext>
            </a:extLst>
          </p:cNvPr>
          <p:cNvCxnSpPr>
            <a:cxnSpLocks/>
          </p:cNvCxnSpPr>
          <p:nvPr/>
        </p:nvCxnSpPr>
        <p:spPr bwMode="auto">
          <a:xfrm flipV="1">
            <a:off x="3641230" y="2744924"/>
            <a:ext cx="919826" cy="40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81547B44-5D5D-4605-A173-D05FA9B136AA}"/>
              </a:ext>
            </a:extLst>
          </p:cNvPr>
          <p:cNvCxnSpPr>
            <a:cxnSpLocks/>
          </p:cNvCxnSpPr>
          <p:nvPr/>
        </p:nvCxnSpPr>
        <p:spPr bwMode="auto">
          <a:xfrm flipV="1">
            <a:off x="6999150" y="2740829"/>
            <a:ext cx="919826" cy="40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369BF891-9EF8-4657-AD86-F9410E887FF5}"/>
              </a:ext>
            </a:extLst>
          </p:cNvPr>
          <p:cNvSpPr/>
          <p:nvPr/>
        </p:nvSpPr>
        <p:spPr bwMode="auto">
          <a:xfrm>
            <a:off x="1246649" y="4512369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System- Spezifikation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3EF424BB-DEEF-4BEF-819C-DB81EB2418CF}"/>
              </a:ext>
            </a:extLst>
          </p:cNvPr>
          <p:cNvSpPr/>
          <p:nvPr/>
        </p:nvSpPr>
        <p:spPr bwMode="auto">
          <a:xfrm>
            <a:off x="4622886" y="4508274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Entwurf</a:t>
            </a:r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4E137463-4273-4A72-B238-D71CCE6C99BD}"/>
              </a:ext>
            </a:extLst>
          </p:cNvPr>
          <p:cNvSpPr/>
          <p:nvPr/>
        </p:nvSpPr>
        <p:spPr bwMode="auto">
          <a:xfrm>
            <a:off x="7999123" y="4508274"/>
            <a:ext cx="2376264" cy="1368152"/>
          </a:xfrm>
          <a:prstGeom prst="round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F7E67C78-11B7-4243-8183-7C1EB44CCEAA}"/>
              </a:ext>
            </a:extLst>
          </p:cNvPr>
          <p:cNvSpPr txBox="1"/>
          <p:nvPr/>
        </p:nvSpPr>
        <p:spPr bwMode="auto">
          <a:xfrm>
            <a:off x="4279188" y="3878149"/>
            <a:ext cx="30636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Reverse Engineering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4D997F1F-0D81-4238-BC39-1743EEBE9E01}"/>
              </a:ext>
            </a:extLst>
          </p:cNvPr>
          <p:cNvCxnSpPr>
            <a:cxnSpLocks/>
          </p:cNvCxnSpPr>
          <p:nvPr/>
        </p:nvCxnSpPr>
        <p:spPr bwMode="auto">
          <a:xfrm flipH="1">
            <a:off x="7048382" y="5229200"/>
            <a:ext cx="87059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B8967B64-8993-4F87-9797-6577EE5243C2}"/>
              </a:ext>
            </a:extLst>
          </p:cNvPr>
          <p:cNvCxnSpPr>
            <a:cxnSpLocks/>
          </p:cNvCxnSpPr>
          <p:nvPr/>
        </p:nvCxnSpPr>
        <p:spPr bwMode="auto">
          <a:xfrm flipH="1">
            <a:off x="3690462" y="5229200"/>
            <a:ext cx="87059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feil: Fünfeck 17">
            <a:extLst>
              <a:ext uri="{FF2B5EF4-FFF2-40B4-BE49-F238E27FC236}">
                <a16:creationId xmlns:a16="http://schemas.microsoft.com/office/drawing/2014/main" id="{688CDDEF-078A-4E5C-AB70-7BA15677980B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19" name="Pfeil: Chevron 18">
            <a:extLst>
              <a:ext uri="{FF2B5EF4-FFF2-40B4-BE49-F238E27FC236}">
                <a16:creationId xmlns:a16="http://schemas.microsoft.com/office/drawing/2014/main" id="{6BAD62F6-EBA7-403B-9FEC-4EB39CA08250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20" name="Pfeil: Chevron 19">
            <a:extLst>
              <a:ext uri="{FF2B5EF4-FFF2-40B4-BE49-F238E27FC236}">
                <a16:creationId xmlns:a16="http://schemas.microsoft.com/office/drawing/2014/main" id="{B065D5EA-5B33-4C3F-A59B-242ADC6E0917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21" name="Pfeil: Chevron 20">
            <a:extLst>
              <a:ext uri="{FF2B5EF4-FFF2-40B4-BE49-F238E27FC236}">
                <a16:creationId xmlns:a16="http://schemas.microsoft.com/office/drawing/2014/main" id="{077C2C77-C621-4BBF-9E59-64F4DB8B0518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7AA79590-E9F4-4347-914D-63DFCF0C55C5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7874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3">
            <a:extLst>
              <a:ext uri="{FF2B5EF4-FFF2-40B4-BE49-F238E27FC236}">
                <a16:creationId xmlns:a16="http://schemas.microsoft.com/office/drawing/2014/main" id="{711FBD95-3347-4B6A-0868-70C2E03AE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65686" y="581190"/>
            <a:ext cx="8460627" cy="5695619"/>
          </a:xfr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20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Demonstration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D8CC5B35-7137-D93F-8438-EB0E1CC15EAA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6952374-5A09-360D-E255-0F59FF583829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151E5AFD-2EAE-B1EC-9278-3D84C356D8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D158640-01CE-A34C-E283-4619C5B6AAD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CA614FA-3250-478D-ABE2-F2844C83426F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08886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21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Überprüfung der Funktionalität</a:t>
            </a:r>
            <a:endParaRPr lang="en-US" sz="3150" b="0">
              <a:ea typeface="+mj-lt"/>
              <a:cs typeface="+mj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93A1B3B-F3A2-90FD-0B36-B574987FC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err="1">
                <a:cs typeface="Arial"/>
              </a:rPr>
              <a:t>JUnit</a:t>
            </a:r>
            <a:r>
              <a:rPr lang="de-DE">
                <a:cs typeface="Arial"/>
              </a:rPr>
              <a:t> als Test-Framework</a:t>
            </a:r>
          </a:p>
          <a:p>
            <a:pPr marL="271145" indent="-271145"/>
            <a:r>
              <a:rPr lang="de-DE">
                <a:cs typeface="Arial"/>
              </a:rPr>
              <a:t>Vier Standardtestfälle für jede Visitor-Methode</a:t>
            </a:r>
          </a:p>
          <a:p>
            <a:pPr marL="626745" lvl="1" indent="-271145"/>
            <a:r>
              <a:rPr lang="de-DE" sz="2350">
                <a:cs typeface="Arial"/>
              </a:rPr>
              <a:t>Leeres Statement</a:t>
            </a:r>
          </a:p>
          <a:p>
            <a:pPr marL="626745" lvl="1" indent="-271145"/>
            <a:r>
              <a:rPr lang="de-DE" sz="2350">
                <a:cs typeface="Arial"/>
              </a:rPr>
              <a:t>Gleiches Statement als </a:t>
            </a:r>
            <a:r>
              <a:rPr lang="de-DE" sz="2350" err="1">
                <a:cs typeface="Arial"/>
              </a:rPr>
              <a:t>Kindelement</a:t>
            </a:r>
          </a:p>
          <a:p>
            <a:pPr marL="626745" lvl="1" indent="-271145"/>
            <a:r>
              <a:rPr lang="de-DE" sz="2350">
                <a:cs typeface="Arial"/>
              </a:rPr>
              <a:t>Anderes Statement als </a:t>
            </a:r>
            <a:r>
              <a:rPr lang="de-DE" sz="2350" err="1">
                <a:cs typeface="Arial"/>
              </a:rPr>
              <a:t>Kindelement</a:t>
            </a:r>
          </a:p>
          <a:p>
            <a:pPr marL="982345" lvl="2" indent="-264795"/>
            <a:r>
              <a:rPr lang="de-DE">
                <a:cs typeface="Arial"/>
              </a:rPr>
              <a:t>Expression Statement</a:t>
            </a:r>
          </a:p>
          <a:p>
            <a:pPr marL="982345" lvl="2" indent="-264795"/>
            <a:r>
              <a:rPr lang="de-DE" err="1">
                <a:cs typeface="Arial"/>
              </a:rPr>
              <a:t>For</a:t>
            </a:r>
            <a:r>
              <a:rPr lang="de-DE">
                <a:cs typeface="Arial"/>
              </a:rPr>
              <a:t>-/</a:t>
            </a:r>
            <a:r>
              <a:rPr lang="de-DE" err="1">
                <a:cs typeface="Arial"/>
              </a:rPr>
              <a:t>If</a:t>
            </a:r>
            <a:r>
              <a:rPr lang="de-DE">
                <a:cs typeface="Arial"/>
              </a:rPr>
              <a:t>-Statement</a:t>
            </a:r>
          </a:p>
          <a:p>
            <a:pPr marL="271145" indent="-271145"/>
            <a:r>
              <a:rPr lang="de-DE">
                <a:cs typeface="Arial"/>
              </a:rPr>
              <a:t>Testabdeckung: ~90%</a:t>
            </a:r>
          </a:p>
        </p:txBody>
      </p:sp>
      <p:pic>
        <p:nvPicPr>
          <p:cNvPr id="2" name="Grafik 10" descr="Ein Bild, das Tisch enthält.&#10;&#10;Beschreibung automatisch generiert.">
            <a:extLst>
              <a:ext uri="{FF2B5EF4-FFF2-40B4-BE49-F238E27FC236}">
                <a16:creationId xmlns:a16="http://schemas.microsoft.com/office/drawing/2014/main" id="{A62F93FF-FDDD-C193-FE06-2FF42CE05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564" y="4673217"/>
            <a:ext cx="10716490" cy="1467037"/>
          </a:xfrm>
          <a:prstGeom prst="rect">
            <a:avLst/>
          </a:prstGeom>
        </p:spPr>
      </p:pic>
      <p:sp>
        <p:nvSpPr>
          <p:cNvPr id="16" name="Pfeil: Fünfeck 15">
            <a:extLst>
              <a:ext uri="{FF2B5EF4-FFF2-40B4-BE49-F238E27FC236}">
                <a16:creationId xmlns:a16="http://schemas.microsoft.com/office/drawing/2014/main" id="{BF01EC75-878F-4E2C-ABB5-D314A1FE7B60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17" name="Pfeil: Chevron 16">
            <a:extLst>
              <a:ext uri="{FF2B5EF4-FFF2-40B4-BE49-F238E27FC236}">
                <a16:creationId xmlns:a16="http://schemas.microsoft.com/office/drawing/2014/main" id="{17A3D13B-271F-4BE1-BFE1-FD984BA608E4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8" name="Pfeil: Chevron 17">
            <a:extLst>
              <a:ext uri="{FF2B5EF4-FFF2-40B4-BE49-F238E27FC236}">
                <a16:creationId xmlns:a16="http://schemas.microsoft.com/office/drawing/2014/main" id="{3EB20EDE-3233-449A-B4AE-4D70806912EF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9" name="Pfeil: Chevron 18">
            <a:extLst>
              <a:ext uri="{FF2B5EF4-FFF2-40B4-BE49-F238E27FC236}">
                <a16:creationId xmlns:a16="http://schemas.microsoft.com/office/drawing/2014/main" id="{D8C467A7-EA24-4BC0-B71B-FABD4B5227EA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07BDD69F-3FE2-4C61-9E82-CCA1D72AF9BA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0825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22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Fazit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15" name="Textfeld 1">
            <a:extLst>
              <a:ext uri="{FF2B5EF4-FFF2-40B4-BE49-F238E27FC236}">
                <a16:creationId xmlns:a16="http://schemas.microsoft.com/office/drawing/2014/main" id="{3516A3AE-3E06-FF75-37D5-447DFE278588}"/>
              </a:ext>
            </a:extLst>
          </p:cNvPr>
          <p:cNvSpPr txBox="1"/>
          <p:nvPr/>
        </p:nvSpPr>
        <p:spPr bwMode="auto">
          <a:xfrm>
            <a:off x="10788977" y="6052008"/>
            <a:ext cx="1282045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/>
              <a:t>[</a:t>
            </a:r>
            <a:r>
              <a:rPr lang="de-DE" sz="1400" err="1"/>
              <a:t>Fluent</a:t>
            </a:r>
            <a:r>
              <a:rPr lang="de-DE" sz="1400"/>
              <a:t> 2022]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93A1B3B-F3A2-90FD-0B36-B574987FC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dirty="0">
                <a:cs typeface="Arial"/>
              </a:rPr>
              <a:t>Umständlicher Code sauber aufbereitet</a:t>
            </a:r>
            <a:endParaRPr lang="de-DE" dirty="0"/>
          </a:p>
          <a:p>
            <a:pPr marL="271145" indent="-271145"/>
            <a:r>
              <a:rPr lang="de-DE" dirty="0">
                <a:cs typeface="Arial"/>
              </a:rPr>
              <a:t>Implementierungsziele erfüllt</a:t>
            </a:r>
          </a:p>
          <a:p>
            <a:pPr marL="271145" indent="-271145"/>
            <a:r>
              <a:rPr lang="de-DE" dirty="0">
                <a:cs typeface="Arial"/>
              </a:rPr>
              <a:t>Zusätzliche Features</a:t>
            </a:r>
          </a:p>
          <a:p>
            <a:pPr marL="626745" lvl="1" indent="-271145"/>
            <a:r>
              <a:rPr lang="de-DE" sz="2350" dirty="0">
                <a:cs typeface="Arial"/>
              </a:rPr>
              <a:t>Variablen als Parameter und innerhalb der Diagramme</a:t>
            </a:r>
          </a:p>
          <a:p>
            <a:pPr marL="626745" lvl="1" indent="-271145"/>
            <a:r>
              <a:rPr lang="de-DE" sz="2350" dirty="0">
                <a:cs typeface="Arial"/>
              </a:rPr>
              <a:t>Integration der </a:t>
            </a:r>
            <a:r>
              <a:rPr lang="de-DE" sz="2350" dirty="0" err="1">
                <a:cs typeface="Arial"/>
              </a:rPr>
              <a:t>FluentAPI</a:t>
            </a:r>
            <a:endParaRPr lang="de-DE" sz="2350" dirty="0">
              <a:cs typeface="Arial"/>
            </a:endParaRPr>
          </a:p>
          <a:p>
            <a:pPr marL="271145" indent="-271145"/>
            <a:r>
              <a:rPr lang="de-DE" dirty="0">
                <a:cs typeface="Arial"/>
              </a:rPr>
              <a:t>Hohe Testabdeckung</a:t>
            </a:r>
          </a:p>
        </p:txBody>
      </p:sp>
      <p:sp>
        <p:nvSpPr>
          <p:cNvPr id="2" name="Pfeil: Fünfeck 1">
            <a:extLst>
              <a:ext uri="{FF2B5EF4-FFF2-40B4-BE49-F238E27FC236}">
                <a16:creationId xmlns:a16="http://schemas.microsoft.com/office/drawing/2014/main" id="{4115FE83-0363-4660-1F8D-75F8BA5655EF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11" name="Pfeil: Chevron 10">
            <a:extLst>
              <a:ext uri="{FF2B5EF4-FFF2-40B4-BE49-F238E27FC236}">
                <a16:creationId xmlns:a16="http://schemas.microsoft.com/office/drawing/2014/main" id="{570A2C8F-CFB0-1163-0E00-047EA99117BB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2" name="Pfeil: Chevron 11">
            <a:extLst>
              <a:ext uri="{FF2B5EF4-FFF2-40B4-BE49-F238E27FC236}">
                <a16:creationId xmlns:a16="http://schemas.microsoft.com/office/drawing/2014/main" id="{CA5107DA-D437-06DD-5AC0-A159B7FAD714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3" name="Pfeil: Chevron 12">
            <a:extLst>
              <a:ext uri="{FF2B5EF4-FFF2-40B4-BE49-F238E27FC236}">
                <a16:creationId xmlns:a16="http://schemas.microsoft.com/office/drawing/2014/main" id="{6A9ED6A6-7DA3-4022-4996-274B8AAC3C5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BBC42011-8893-4347-8A7E-A60CCF6A60E1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52041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23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Ausblick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15" name="Textfeld 1">
            <a:extLst>
              <a:ext uri="{FF2B5EF4-FFF2-40B4-BE49-F238E27FC236}">
                <a16:creationId xmlns:a16="http://schemas.microsoft.com/office/drawing/2014/main" id="{3516A3AE-3E06-FF75-37D5-447DFE278588}"/>
              </a:ext>
            </a:extLst>
          </p:cNvPr>
          <p:cNvSpPr txBox="1"/>
          <p:nvPr/>
        </p:nvSpPr>
        <p:spPr bwMode="auto">
          <a:xfrm>
            <a:off x="10788977" y="6052008"/>
            <a:ext cx="1282045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/>
              <a:t>[</a:t>
            </a:r>
            <a:r>
              <a:rPr lang="de-DE" sz="1400" err="1"/>
              <a:t>Fluent</a:t>
            </a:r>
            <a:r>
              <a:rPr lang="de-DE" sz="1400"/>
              <a:t> 2022]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93A1B3B-F3A2-90FD-0B36-B574987FC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271145" indent="-271145"/>
            <a:r>
              <a:rPr lang="de-DE" dirty="0">
                <a:cs typeface="Arial"/>
              </a:rPr>
              <a:t>Implementierung weiterer Statement-Visitatoren</a:t>
            </a:r>
          </a:p>
          <a:p>
            <a:pPr marL="626745" lvl="1" indent="-271145"/>
            <a:r>
              <a:rPr lang="de-DE" sz="2350" dirty="0" err="1">
                <a:cs typeface="Arial"/>
              </a:rPr>
              <a:t>Assignment</a:t>
            </a:r>
            <a:r>
              <a:rPr lang="de-DE" sz="2350" dirty="0">
                <a:cs typeface="Arial"/>
              </a:rPr>
              <a:t> Statement</a:t>
            </a:r>
          </a:p>
          <a:p>
            <a:pPr marL="626745" lvl="1" indent="-271145"/>
            <a:r>
              <a:rPr lang="de-DE" sz="2350" dirty="0" err="1">
                <a:cs typeface="Arial"/>
              </a:rPr>
              <a:t>test</a:t>
            </a:r>
            <a:endParaRPr lang="de-DE" sz="2350" dirty="0">
              <a:cs typeface="Arial"/>
            </a:endParaRPr>
          </a:p>
          <a:p>
            <a:pPr marL="271145" indent="-271145"/>
            <a:r>
              <a:rPr lang="de-DE" dirty="0">
                <a:cs typeface="Arial"/>
              </a:rPr>
              <a:t>PCM Model erweitern</a:t>
            </a:r>
          </a:p>
          <a:p>
            <a:pPr marL="626745" lvl="1" indent="-271145"/>
            <a:r>
              <a:rPr lang="de-DE" sz="2350" dirty="0">
                <a:cs typeface="Arial"/>
              </a:rPr>
              <a:t>Konstruktoren</a:t>
            </a:r>
          </a:p>
          <a:p>
            <a:pPr marL="626745" lvl="1" indent="-271145"/>
            <a:r>
              <a:rPr lang="de-DE" sz="2350" dirty="0">
                <a:cs typeface="Arial"/>
              </a:rPr>
              <a:t>Variablen</a:t>
            </a:r>
          </a:p>
          <a:p>
            <a:pPr marL="271145" indent="-271145"/>
            <a:r>
              <a:rPr lang="de-DE" dirty="0">
                <a:cs typeface="Arial"/>
              </a:rPr>
              <a:t>Erweiterung der Funktionen für Laufzeitanalyse</a:t>
            </a:r>
          </a:p>
          <a:p>
            <a:pPr marL="626745" lvl="1" indent="-271145"/>
            <a:r>
              <a:rPr lang="de-DE" sz="2350" dirty="0" err="1">
                <a:cs typeface="Arial"/>
              </a:rPr>
              <a:t>Probabilistic</a:t>
            </a:r>
            <a:r>
              <a:rPr lang="de-DE" sz="2350" dirty="0">
                <a:cs typeface="Arial"/>
              </a:rPr>
              <a:t> Branch Transition</a:t>
            </a:r>
          </a:p>
          <a:p>
            <a:pPr marL="626745" lvl="1" indent="-271145"/>
            <a:r>
              <a:rPr lang="de-DE" sz="2350" dirty="0" err="1">
                <a:cs typeface="Arial"/>
              </a:rPr>
              <a:t>test</a:t>
            </a:r>
            <a:endParaRPr lang="de-DE" sz="2350" dirty="0">
              <a:cs typeface="Arial"/>
            </a:endParaRPr>
          </a:p>
          <a:p>
            <a:pPr marL="271166" indent="-271145"/>
            <a:r>
              <a:rPr lang="de-DE" dirty="0">
                <a:cs typeface="Arial"/>
              </a:rPr>
              <a:t>Ergebnisse an Moritz </a:t>
            </a:r>
            <a:r>
              <a:rPr lang="de-DE" dirty="0" err="1">
                <a:cs typeface="Arial"/>
              </a:rPr>
              <a:t>Gstür</a:t>
            </a:r>
            <a:r>
              <a:rPr lang="de-DE" dirty="0">
                <a:cs typeface="Arial"/>
              </a:rPr>
              <a:t> (</a:t>
            </a:r>
            <a:r>
              <a:rPr lang="de-DE" dirty="0" err="1">
                <a:cs typeface="Arial"/>
              </a:rPr>
              <a:t>Refinement</a:t>
            </a:r>
            <a:r>
              <a:rPr lang="de-DE" dirty="0">
                <a:cs typeface="Arial"/>
              </a:rPr>
              <a:t> und Komposition)</a:t>
            </a:r>
          </a:p>
        </p:txBody>
      </p:sp>
      <p:sp>
        <p:nvSpPr>
          <p:cNvPr id="2" name="Pfeil: Fünfeck 1">
            <a:extLst>
              <a:ext uri="{FF2B5EF4-FFF2-40B4-BE49-F238E27FC236}">
                <a16:creationId xmlns:a16="http://schemas.microsoft.com/office/drawing/2014/main" id="{4115FE83-0363-4660-1F8D-75F8BA5655EF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/>
              <a:t>Motivation</a:t>
            </a:r>
          </a:p>
        </p:txBody>
      </p:sp>
      <p:sp>
        <p:nvSpPr>
          <p:cNvPr id="11" name="Pfeil: Chevron 10">
            <a:extLst>
              <a:ext uri="{FF2B5EF4-FFF2-40B4-BE49-F238E27FC236}">
                <a16:creationId xmlns:a16="http://schemas.microsoft.com/office/drawing/2014/main" id="{570A2C8F-CFB0-1163-0E00-047EA99117BB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2" name="Pfeil: Chevron 11">
            <a:extLst>
              <a:ext uri="{FF2B5EF4-FFF2-40B4-BE49-F238E27FC236}">
                <a16:creationId xmlns:a16="http://schemas.microsoft.com/office/drawing/2014/main" id="{CA5107DA-D437-06DD-5AC0-A159B7FAD714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3" name="Pfeil: Chevron 12">
            <a:extLst>
              <a:ext uri="{FF2B5EF4-FFF2-40B4-BE49-F238E27FC236}">
                <a16:creationId xmlns:a16="http://schemas.microsoft.com/office/drawing/2014/main" id="{6A9ED6A6-7DA3-4022-4996-274B8AAC3C56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E36A4D0-DFE8-41BF-A668-6EC10493A179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94170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747858C-353A-4545-BDBC-92CDF72AE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24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BCBA67-C609-46B9-841F-BAA4E490A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de-DE" sz="3150">
                <a:ea typeface="+mj-lt"/>
                <a:cs typeface="+mj-lt"/>
              </a:rPr>
              <a:t>Quellen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011F43-FBA1-4023-BABA-0AA969D94F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sp>
        <p:nvSpPr>
          <p:cNvPr id="15" name="Textfeld 1">
            <a:extLst>
              <a:ext uri="{FF2B5EF4-FFF2-40B4-BE49-F238E27FC236}">
                <a16:creationId xmlns:a16="http://schemas.microsoft.com/office/drawing/2014/main" id="{3516A3AE-3E06-FF75-37D5-447DFE278588}"/>
              </a:ext>
            </a:extLst>
          </p:cNvPr>
          <p:cNvSpPr txBox="1"/>
          <p:nvPr/>
        </p:nvSpPr>
        <p:spPr bwMode="auto">
          <a:xfrm>
            <a:off x="10788977" y="6052008"/>
            <a:ext cx="1282045" cy="30777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609493"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/>
              <a:t>[</a:t>
            </a:r>
            <a:r>
              <a:rPr lang="de-DE" sz="1400" err="1"/>
              <a:t>Fluent</a:t>
            </a:r>
            <a:r>
              <a:rPr lang="de-DE" sz="1400"/>
              <a:t> 2022]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93A1B3B-F3A2-90FD-0B36-B574987FC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1145" indent="-271145"/>
            <a:r>
              <a:rPr lang="de-DE" dirty="0"/>
              <a:t>[SWT2 2018] – Vorlesung Softwaretechnik 2 – Prof. Dr. </a:t>
            </a:r>
            <a:r>
              <a:rPr lang="de-DE" dirty="0" err="1"/>
              <a:t>Reussner</a:t>
            </a:r>
            <a:endParaRPr lang="de-DE" dirty="0"/>
          </a:p>
          <a:p>
            <a:pPr marL="271145" indent="-271145"/>
            <a:r>
              <a:rPr lang="de-DE" dirty="0"/>
              <a:t>[Palladio 2016] – Modeling and </a:t>
            </a:r>
            <a:r>
              <a:rPr lang="de-DE" dirty="0" err="1"/>
              <a:t>Simulating</a:t>
            </a:r>
            <a:r>
              <a:rPr lang="de-DE" dirty="0"/>
              <a:t> Software </a:t>
            </a:r>
            <a:r>
              <a:rPr lang="de-DE" dirty="0" err="1"/>
              <a:t>Architectures</a:t>
            </a:r>
            <a:r>
              <a:rPr lang="de-DE" dirty="0"/>
              <a:t> – The Palladio Approach – Prof. Dr. </a:t>
            </a:r>
            <a:r>
              <a:rPr lang="de-DE" dirty="0" err="1"/>
              <a:t>Reussner</a:t>
            </a:r>
            <a:r>
              <a:rPr lang="de-DE" dirty="0"/>
              <a:t> et al.	</a:t>
            </a:r>
          </a:p>
          <a:p>
            <a:pPr marL="271145" indent="-271145"/>
            <a:r>
              <a:rPr lang="de-DE" dirty="0"/>
              <a:t>[</a:t>
            </a:r>
            <a:r>
              <a:rPr lang="de-DE" dirty="0" err="1"/>
              <a:t>Fluent</a:t>
            </a:r>
            <a:r>
              <a:rPr lang="de-DE" dirty="0"/>
              <a:t> 2022] – </a:t>
            </a:r>
            <a:r>
              <a:rPr lang="de-DE" dirty="0">
                <a:ea typeface="+mn-lt"/>
                <a:cs typeface="+mn-lt"/>
              </a:rPr>
              <a:t>https://github.com/PalladioSimulator/Palladio-Addons-FluentApiModelGenerator</a:t>
            </a:r>
          </a:p>
          <a:p>
            <a:pPr marL="271145" indent="-271145"/>
            <a:r>
              <a:rPr lang="de-DE" dirty="0"/>
              <a:t>[GitHub 2022] – https://github.com/PalladioSimulator/Palladio-ReverseEngineering-SoMoX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28128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A161D69-C32A-4F64-A4A8-307523351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3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D0183AE-962F-4D10-B4FC-53DE0BB0F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D954394-18BE-442B-A82C-E7B007B33E6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13" name="Pfeil: Fünfeck 12">
            <a:extLst>
              <a:ext uri="{FF2B5EF4-FFF2-40B4-BE49-F238E27FC236}">
                <a16:creationId xmlns:a16="http://schemas.microsoft.com/office/drawing/2014/main" id="{E16C1FFB-6631-4F85-9F43-9215961585BC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14" name="Pfeil: Chevron 13">
            <a:extLst>
              <a:ext uri="{FF2B5EF4-FFF2-40B4-BE49-F238E27FC236}">
                <a16:creationId xmlns:a16="http://schemas.microsoft.com/office/drawing/2014/main" id="{A270A6F2-C1C4-4B8E-A874-01C4A08AD2CC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5" name="Pfeil: Chevron 14">
            <a:extLst>
              <a:ext uri="{FF2B5EF4-FFF2-40B4-BE49-F238E27FC236}">
                <a16:creationId xmlns:a16="http://schemas.microsoft.com/office/drawing/2014/main" id="{6AAB0E60-553F-4EA5-89EC-644815C76D6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6" name="Pfeil: Chevron 15">
            <a:extLst>
              <a:ext uri="{FF2B5EF4-FFF2-40B4-BE49-F238E27FC236}">
                <a16:creationId xmlns:a16="http://schemas.microsoft.com/office/drawing/2014/main" id="{43D5E369-FE3E-4B8E-ADF8-425F42EBB91A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E497DBF-ACD9-4B23-BFF7-7EF23439EF27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C0CBF5DC-9C87-2BF1-8285-999599DB57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719" y="1202475"/>
            <a:ext cx="9436187" cy="5032940"/>
          </a:xfrm>
        </p:spPr>
      </p:pic>
    </p:spTree>
    <p:extLst>
      <p:ext uri="{BB962C8B-B14F-4D97-AF65-F5344CB8AC3E}">
        <p14:creationId xmlns:p14="http://schemas.microsoft.com/office/powerpoint/2010/main" val="4181691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3BEA34A-1687-6E23-C868-15FF99A06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4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108D03D-1609-42C2-1D43-590B9A18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Der Palladio Ansatz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309CD44-82C7-58EA-DE7D-C8B2072CEF6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D9A8866F-8FEF-4D71-83EF-628E39CF98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1890712" y="1812131"/>
            <a:ext cx="8410575" cy="4029075"/>
          </a:xfrm>
          <a:prstGeom prst="rect">
            <a:avLst/>
          </a:prstGeom>
        </p:spPr>
      </p:pic>
      <p:sp>
        <p:nvSpPr>
          <p:cNvPr id="7" name="Pfeil: Fünfeck 6">
            <a:extLst>
              <a:ext uri="{FF2B5EF4-FFF2-40B4-BE49-F238E27FC236}">
                <a16:creationId xmlns:a16="http://schemas.microsoft.com/office/drawing/2014/main" id="{213E45F7-0524-4E61-BB2D-50F452FC8C35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C610FCDD-F7F9-4121-9D7C-B054B903D9FF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7759B75C-87A0-422F-A146-2B6A65A30B9F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0" name="Pfeil: Chevron 9">
            <a:extLst>
              <a:ext uri="{FF2B5EF4-FFF2-40B4-BE49-F238E27FC236}">
                <a16:creationId xmlns:a16="http://schemas.microsoft.com/office/drawing/2014/main" id="{361D483F-B968-4ABD-B154-C8C8A6FC9354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CB74FD99-BB7A-4881-80EC-EF97933192FF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6456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98D4A4A8-544F-4073-AE08-B75179D09FD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/>
              <a:t>Darstellung von Verhalten</a:t>
            </a:r>
          </a:p>
          <a:p>
            <a:r>
              <a:rPr lang="de-DE" dirty="0"/>
              <a:t>Art UML-Aktivitätsdiagramm</a:t>
            </a:r>
          </a:p>
          <a:p>
            <a:r>
              <a:rPr lang="de-DE" dirty="0"/>
              <a:t>Abstraktion von internem Verhalten</a:t>
            </a:r>
          </a:p>
          <a:p>
            <a:r>
              <a:rPr lang="de-DE" dirty="0"/>
              <a:t>Unterscheidung von Aktionstypen</a:t>
            </a:r>
          </a:p>
          <a:p>
            <a:r>
              <a:rPr lang="de-DE" dirty="0"/>
              <a:t>Ressourcennutzung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3A86BC4-B7D1-40B9-9710-EEE91ECA3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de-DE" smtClean="0"/>
              <a:t>5</a:t>
            </a:fld>
            <a:endParaRPr lang="de-D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26A6260D-8072-4796-AF7C-876717C3B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Service </a:t>
            </a:r>
            <a:r>
              <a:rPr lang="de-DE" dirty="0" err="1"/>
              <a:t>Effect</a:t>
            </a:r>
            <a:r>
              <a:rPr lang="de-DE" dirty="0"/>
              <a:t> </a:t>
            </a:r>
            <a:r>
              <a:rPr lang="de-DE" dirty="0" err="1"/>
              <a:t>Specification</a:t>
            </a:r>
            <a:endParaRPr lang="de-DE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C6C5FECD-C329-405F-B137-1D0816F4AFBF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6E6EE883-28DA-4795-9D9A-DA773BF9AB9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 bwMode="auto">
          <a:xfrm>
            <a:off x="6297186" y="1582738"/>
            <a:ext cx="5236428" cy="4594225"/>
          </a:xfrm>
          <a:noFill/>
        </p:spPr>
      </p:pic>
      <p:sp>
        <p:nvSpPr>
          <p:cNvPr id="8" name="Pfeil: Fünfeck 7">
            <a:extLst>
              <a:ext uri="{FF2B5EF4-FFF2-40B4-BE49-F238E27FC236}">
                <a16:creationId xmlns:a16="http://schemas.microsoft.com/office/drawing/2014/main" id="{A75C4680-09F2-492E-8EE2-0F360A7C5231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93477776-4CF5-43BD-ABD6-986C0746ED38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10" name="Pfeil: Chevron 9">
            <a:extLst>
              <a:ext uri="{FF2B5EF4-FFF2-40B4-BE49-F238E27FC236}">
                <a16:creationId xmlns:a16="http://schemas.microsoft.com/office/drawing/2014/main" id="{C8B4D9E9-3DE6-4112-98AE-E130B5F484D6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11" name="Pfeil: Chevron 10">
            <a:extLst>
              <a:ext uri="{FF2B5EF4-FFF2-40B4-BE49-F238E27FC236}">
                <a16:creationId xmlns:a16="http://schemas.microsoft.com/office/drawing/2014/main" id="{8E04A8DB-7C6A-4B5D-B307-FC6B67083A49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717FFEE-6396-45C1-9C2C-06C25703BD47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4612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2D6F1E1F-A722-4CE9-A67C-64429A152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Reverse Engineering von Java-Quelltext nach SEFF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b="1" dirty="0"/>
              <a:t>Beiträge</a:t>
            </a:r>
          </a:p>
          <a:p>
            <a:r>
              <a:rPr lang="de-DE" dirty="0"/>
              <a:t>Analyse der vorherigen Implementierungen (</a:t>
            </a:r>
            <a:r>
              <a:rPr lang="de-DE" dirty="0" err="1"/>
              <a:t>MoDisco</a:t>
            </a:r>
            <a:r>
              <a:rPr lang="de-DE" dirty="0"/>
              <a:t>/</a:t>
            </a:r>
            <a:r>
              <a:rPr lang="de-DE" dirty="0" err="1"/>
              <a:t>JaMoPP</a:t>
            </a:r>
            <a:r>
              <a:rPr lang="de-DE" dirty="0"/>
              <a:t>)</a:t>
            </a:r>
          </a:p>
          <a:p>
            <a:r>
              <a:rPr lang="de-DE" dirty="0"/>
              <a:t>Implementierung der bestehenden Funktionen mit neuer Bibliothek (JDT)</a:t>
            </a:r>
          </a:p>
          <a:p>
            <a:r>
              <a:rPr lang="de-DE" dirty="0"/>
              <a:t>Erweiterung der Funktionalität </a:t>
            </a:r>
          </a:p>
          <a:p>
            <a:r>
              <a:rPr lang="de-DE" dirty="0"/>
              <a:t>Überprüfung der Funktionalität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258BCF2-3E6D-4B05-B8DC-B40ED3FBD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6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7458556-0954-4006-989D-8C94D1FEA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 des Praktikums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9DAD18B-AF9B-4750-8C94-18988F46E9D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FFDAA634-8DCC-4F1F-89CE-0698368B289B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131D0B46-6F17-4792-B104-ECF52E74DB93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4B3AA931-8C28-48D5-9D6E-1DCE9BDD1A4E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CA71E938-3CF6-45CE-83A8-9274CD2EFF5B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231D9CC-5F8E-4704-9FEC-22E353918B3D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9848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CEC13CF-B99A-4670-8805-B68BEA62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7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7518222-60B4-44EA-A430-AD5CEBE7A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150" dirty="0">
                <a:cs typeface="Arial"/>
              </a:rPr>
              <a:t>Aufbau der Ansätze</a:t>
            </a: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76CC62-D3C6-4BC8-A8F0-C4FC478B055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6DA187A-F39B-46ED-B43B-5D0E4FE7AD18}"/>
              </a:ext>
            </a:extLst>
          </p:cNvPr>
          <p:cNvSpPr/>
          <p:nvPr/>
        </p:nvSpPr>
        <p:spPr>
          <a:xfrm>
            <a:off x="4327504" y="1303378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Java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CA3CC4B-9290-4EBF-8EC4-155450C77C2F}"/>
              </a:ext>
            </a:extLst>
          </p:cNvPr>
          <p:cNvSpPr/>
          <p:nvPr/>
        </p:nvSpPr>
        <p:spPr>
          <a:xfrm>
            <a:off x="5477778" y="3340438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JaMoPP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FA446EAE-93B4-4502-931D-AEFD5091391F}"/>
              </a:ext>
            </a:extLst>
          </p:cNvPr>
          <p:cNvSpPr/>
          <p:nvPr/>
        </p:nvSpPr>
        <p:spPr>
          <a:xfrm>
            <a:off x="5477778" y="2540333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JDT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A00E6976-6CA3-4330-BAFD-1CB643C44BDC}"/>
              </a:ext>
            </a:extLst>
          </p:cNvPr>
          <p:cNvSpPr/>
          <p:nvPr/>
        </p:nvSpPr>
        <p:spPr>
          <a:xfrm>
            <a:off x="5477778" y="4181314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GAST2SEFF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4F9ED3A-21CC-4300-A355-9EC342224580}"/>
              </a:ext>
            </a:extLst>
          </p:cNvPr>
          <p:cNvSpPr/>
          <p:nvPr/>
        </p:nvSpPr>
        <p:spPr>
          <a:xfrm>
            <a:off x="5477778" y="5066552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SEFF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D5BB62A9-24FC-4DA9-8542-DF0A2AC0B80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>
            <a:off x="5314467" y="1877935"/>
            <a:ext cx="1150274" cy="662398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4FAC0166-512F-4502-8CF6-8F6313926A75}"/>
              </a:ext>
            </a:extLst>
          </p:cNvPr>
          <p:cNvCxnSpPr>
            <a:cxnSpLocks/>
            <a:stCxn id="8" idx="2"/>
            <a:endCxn id="7" idx="0"/>
          </p:cNvCxnSpPr>
          <p:nvPr/>
        </p:nvCxnSpPr>
        <p:spPr>
          <a:xfrm>
            <a:off x="6464741" y="3114890"/>
            <a:ext cx="0" cy="225548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42674C3-4B8B-4B95-947D-2E40C6A7027D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6464741" y="3914995"/>
            <a:ext cx="0" cy="266319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D67B0712-DBA7-4C45-BE1A-D6697B6FDD60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6464741" y="4755871"/>
            <a:ext cx="0" cy="31068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8A2ED304-DB63-46ED-97D0-DD5ABF41EFDB}"/>
              </a:ext>
            </a:extLst>
          </p:cNvPr>
          <p:cNvSpPr/>
          <p:nvPr/>
        </p:nvSpPr>
        <p:spPr>
          <a:xfrm>
            <a:off x="3300013" y="3346479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JaMoPP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80C39C2-4673-45A0-BE03-426410419C35}"/>
              </a:ext>
            </a:extLst>
          </p:cNvPr>
          <p:cNvSpPr/>
          <p:nvPr/>
        </p:nvSpPr>
        <p:spPr>
          <a:xfrm>
            <a:off x="3300013" y="4204716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GAST2SEFF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3A6AF34E-8136-463E-8440-95E16C4BDB2B}"/>
              </a:ext>
            </a:extLst>
          </p:cNvPr>
          <p:cNvSpPr/>
          <p:nvPr/>
        </p:nvSpPr>
        <p:spPr>
          <a:xfrm>
            <a:off x="3301844" y="5066552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SEFF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8D193C5D-2A67-4B74-9B09-606C612AF29A}"/>
              </a:ext>
            </a:extLst>
          </p:cNvPr>
          <p:cNvCxnSpPr>
            <a:cxnSpLocks/>
            <a:stCxn id="6" idx="2"/>
            <a:endCxn id="15" idx="0"/>
          </p:cNvCxnSpPr>
          <p:nvPr/>
        </p:nvCxnSpPr>
        <p:spPr>
          <a:xfrm flipH="1">
            <a:off x="4286976" y="1877935"/>
            <a:ext cx="1027491" cy="1468544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BA608B8A-A74B-44D1-9C1D-9685E2D014CB}"/>
              </a:ext>
            </a:extLst>
          </p:cNvPr>
          <p:cNvCxnSpPr>
            <a:cxnSpLocks/>
            <a:stCxn id="15" idx="2"/>
            <a:endCxn id="16" idx="0"/>
          </p:cNvCxnSpPr>
          <p:nvPr/>
        </p:nvCxnSpPr>
        <p:spPr>
          <a:xfrm>
            <a:off x="4286976" y="3921036"/>
            <a:ext cx="0" cy="28368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15CA89FB-82DF-4A28-86BF-5C154658090B}"/>
              </a:ext>
            </a:extLst>
          </p:cNvPr>
          <p:cNvCxnSpPr>
            <a:cxnSpLocks/>
            <a:stCxn id="16" idx="2"/>
            <a:endCxn id="17" idx="0"/>
          </p:cNvCxnSpPr>
          <p:nvPr/>
        </p:nvCxnSpPr>
        <p:spPr>
          <a:xfrm>
            <a:off x="4286976" y="4779273"/>
            <a:ext cx="1831" cy="287279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708D9872-7302-4378-BDF1-A9259C06EDD7}"/>
              </a:ext>
            </a:extLst>
          </p:cNvPr>
          <p:cNvSpPr/>
          <p:nvPr/>
        </p:nvSpPr>
        <p:spPr>
          <a:xfrm>
            <a:off x="1125912" y="3337996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MoDisco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8218E5AE-47DC-46E6-99D1-3CB0944F23BA}"/>
              </a:ext>
            </a:extLst>
          </p:cNvPr>
          <p:cNvSpPr/>
          <p:nvPr/>
        </p:nvSpPr>
        <p:spPr>
          <a:xfrm>
            <a:off x="1125912" y="4202274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GAST2SEFF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418F4EC7-2C37-4E6D-8862-3DCAFC4E39BF}"/>
              </a:ext>
            </a:extLst>
          </p:cNvPr>
          <p:cNvSpPr/>
          <p:nvPr/>
        </p:nvSpPr>
        <p:spPr>
          <a:xfrm>
            <a:off x="1125912" y="5066552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SEFF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6A70FC38-E46E-4458-B3E0-BA44F0B24C8C}"/>
              </a:ext>
            </a:extLst>
          </p:cNvPr>
          <p:cNvCxnSpPr>
            <a:cxnSpLocks/>
            <a:stCxn id="6" idx="2"/>
            <a:endCxn id="21" idx="0"/>
          </p:cNvCxnSpPr>
          <p:nvPr/>
        </p:nvCxnSpPr>
        <p:spPr>
          <a:xfrm flipH="1">
            <a:off x="2112875" y="1877935"/>
            <a:ext cx="3201592" cy="146006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4ECE2A62-D1F1-40AD-98E4-C7E2EE0F0ED5}"/>
              </a:ext>
            </a:extLst>
          </p:cNvPr>
          <p:cNvCxnSpPr>
            <a:cxnSpLocks/>
            <a:stCxn id="21" idx="2"/>
            <a:endCxn id="22" idx="0"/>
          </p:cNvCxnSpPr>
          <p:nvPr/>
        </p:nvCxnSpPr>
        <p:spPr>
          <a:xfrm>
            <a:off x="2112875" y="3912553"/>
            <a:ext cx="0" cy="28972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B67EFCF7-EC20-44AE-B431-75A7B6EE6C60}"/>
              </a:ext>
            </a:extLst>
          </p:cNvPr>
          <p:cNvCxnSpPr>
            <a:cxnSpLocks/>
            <a:stCxn id="22" idx="2"/>
            <a:endCxn id="23" idx="0"/>
          </p:cNvCxnSpPr>
          <p:nvPr/>
        </p:nvCxnSpPr>
        <p:spPr>
          <a:xfrm>
            <a:off x="2112875" y="4776831"/>
            <a:ext cx="0" cy="28972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>
            <a:extLst>
              <a:ext uri="{FF2B5EF4-FFF2-40B4-BE49-F238E27FC236}">
                <a16:creationId xmlns:a16="http://schemas.microsoft.com/office/drawing/2014/main" id="{5E37AA30-E8B9-43CF-9053-5442657D0892}"/>
              </a:ext>
            </a:extLst>
          </p:cNvPr>
          <p:cNvSpPr/>
          <p:nvPr/>
        </p:nvSpPr>
        <p:spPr>
          <a:xfrm>
            <a:off x="7611378" y="4181314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AST2SEFF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660601FC-D83E-42D8-9D28-F2611A05FD24}"/>
              </a:ext>
            </a:extLst>
          </p:cNvPr>
          <p:cNvSpPr/>
          <p:nvPr/>
        </p:nvSpPr>
        <p:spPr>
          <a:xfrm>
            <a:off x="7611378" y="5066552"/>
            <a:ext cx="1973926" cy="57455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SEFF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5FA553C9-0CFF-48E5-B995-0C7D372C2DB0}"/>
              </a:ext>
            </a:extLst>
          </p:cNvPr>
          <p:cNvCxnSpPr>
            <a:cxnSpLocks/>
            <a:stCxn id="27" idx="2"/>
            <a:endCxn id="28" idx="0"/>
          </p:cNvCxnSpPr>
          <p:nvPr/>
        </p:nvCxnSpPr>
        <p:spPr>
          <a:xfrm>
            <a:off x="8598341" y="4755871"/>
            <a:ext cx="0" cy="310681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CC058AB0-B275-45DB-9F39-B8D96331193D}"/>
              </a:ext>
            </a:extLst>
          </p:cNvPr>
          <p:cNvCxnSpPr>
            <a:cxnSpLocks/>
            <a:stCxn id="8" idx="3"/>
            <a:endCxn id="27" idx="0"/>
          </p:cNvCxnSpPr>
          <p:nvPr/>
        </p:nvCxnSpPr>
        <p:spPr>
          <a:xfrm>
            <a:off x="7451704" y="2827612"/>
            <a:ext cx="1146637" cy="1353702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hteck 30">
            <a:extLst>
              <a:ext uri="{FF2B5EF4-FFF2-40B4-BE49-F238E27FC236}">
                <a16:creationId xmlns:a16="http://schemas.microsoft.com/office/drawing/2014/main" id="{46FFF542-424D-4D88-A26D-79BCEAAC2BEF}"/>
              </a:ext>
            </a:extLst>
          </p:cNvPr>
          <p:cNvSpPr/>
          <p:nvPr/>
        </p:nvSpPr>
        <p:spPr>
          <a:xfrm>
            <a:off x="3292739" y="5781867"/>
            <a:ext cx="1981200" cy="28151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Michael Langhammer</a:t>
            </a: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735903CF-50B0-4AF5-AE03-B7D0B75B30C7}"/>
              </a:ext>
            </a:extLst>
          </p:cNvPr>
          <p:cNvSpPr/>
          <p:nvPr/>
        </p:nvSpPr>
        <p:spPr>
          <a:xfrm>
            <a:off x="1118638" y="5781868"/>
            <a:ext cx="1981200" cy="28151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Klaus Krogmann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F1AF674C-0CFD-42EC-B8F0-C771BAF5933B}"/>
              </a:ext>
            </a:extLst>
          </p:cNvPr>
          <p:cNvSpPr/>
          <p:nvPr/>
        </p:nvSpPr>
        <p:spPr>
          <a:xfrm>
            <a:off x="7604104" y="5781867"/>
            <a:ext cx="1981200" cy="28151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Praktikum</a:t>
            </a:r>
          </a:p>
        </p:txBody>
      </p:sp>
      <p:sp>
        <p:nvSpPr>
          <p:cNvPr id="83" name="Pfeil: Fünfeck 82">
            <a:extLst>
              <a:ext uri="{FF2B5EF4-FFF2-40B4-BE49-F238E27FC236}">
                <a16:creationId xmlns:a16="http://schemas.microsoft.com/office/drawing/2014/main" id="{48C008E1-DC0B-449E-AF8C-C3265884551D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84" name="Pfeil: Chevron 83">
            <a:extLst>
              <a:ext uri="{FF2B5EF4-FFF2-40B4-BE49-F238E27FC236}">
                <a16:creationId xmlns:a16="http://schemas.microsoft.com/office/drawing/2014/main" id="{59E2F707-9F47-4D2B-8ED1-D7CF29278D33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5" name="Pfeil: Chevron 84">
            <a:extLst>
              <a:ext uri="{FF2B5EF4-FFF2-40B4-BE49-F238E27FC236}">
                <a16:creationId xmlns:a16="http://schemas.microsoft.com/office/drawing/2014/main" id="{855C0101-48C8-43F6-A756-7C3CC03E4903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86" name="Pfeil: Chevron 85">
            <a:extLst>
              <a:ext uri="{FF2B5EF4-FFF2-40B4-BE49-F238E27FC236}">
                <a16:creationId xmlns:a16="http://schemas.microsoft.com/office/drawing/2014/main" id="{79739527-6ABB-4A37-90B7-67BA1A884FB8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87" name="Rechteck 86">
            <a:extLst>
              <a:ext uri="{FF2B5EF4-FFF2-40B4-BE49-F238E27FC236}">
                <a16:creationId xmlns:a16="http://schemas.microsoft.com/office/drawing/2014/main" id="{0A344687-706C-4DC5-A129-149643B4C5EE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948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D48CEFD-7DD6-40FB-8929-447D6367A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Eclipse</a:t>
            </a:r>
            <a:r>
              <a:rPr lang="de-DE" dirty="0"/>
              <a:t> </a:t>
            </a:r>
            <a:r>
              <a:rPr lang="de-DE" dirty="0" err="1"/>
              <a:t>MoDisco</a:t>
            </a:r>
            <a:r>
              <a:rPr lang="de-DE" dirty="0"/>
              <a:t> – Model Driven Reverse Engineering</a:t>
            </a:r>
          </a:p>
          <a:p>
            <a:r>
              <a:rPr lang="de-DE" dirty="0"/>
              <a:t>Erste Version von Klaus </a:t>
            </a:r>
            <a:r>
              <a:rPr lang="de-DE" dirty="0" err="1"/>
              <a:t>Kogmann</a:t>
            </a:r>
            <a:r>
              <a:rPr lang="de-DE" dirty="0"/>
              <a:t> implementiert</a:t>
            </a:r>
          </a:p>
          <a:p>
            <a:r>
              <a:rPr lang="de-DE" dirty="0"/>
              <a:t>Nachvollziehbare Abbildungsregeln und Struktur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99B2B81-97DC-4B64-B214-CDD795697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8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35A41662-BD91-43B1-9B5B-7B7A4222A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MoDisco</a:t>
            </a:r>
            <a:r>
              <a:rPr lang="de-DE" dirty="0"/>
              <a:t>-Version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4082D6B-FD89-4168-8830-771B9FF4121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703CC5AE-506D-4E76-8F83-68C59ED8A071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99E174FA-29CD-4EFD-B22A-1D9F61C89C6E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512B9F23-3DDE-4807-9DB3-772D193C6349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F959C20B-ABD4-45BA-AC59-7E795A278F43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03F45ED-F93F-4B7D-8C1A-720736662C36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0154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3820B39-9AAD-4723-A27D-9B19C2DD4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Java Model Parser and Printer (</a:t>
            </a:r>
            <a:r>
              <a:rPr lang="de-DE" dirty="0" err="1"/>
              <a:t>JaMoPP</a:t>
            </a:r>
            <a:r>
              <a:rPr lang="de-DE" dirty="0"/>
              <a:t>)</a:t>
            </a:r>
          </a:p>
          <a:p>
            <a:pPr>
              <a:defRPr/>
            </a:pPr>
            <a:r>
              <a:rPr lang="de-DE" dirty="0"/>
              <a:t>Modellbasierte Repräsentation von Java Programmen</a:t>
            </a:r>
          </a:p>
          <a:p>
            <a:pPr>
              <a:defRPr/>
            </a:pPr>
            <a:r>
              <a:rPr lang="de-DE" dirty="0"/>
              <a:t>Für Forward-/Reverse Engineering einsetzbar</a:t>
            </a:r>
          </a:p>
          <a:p>
            <a:pPr>
              <a:defRPr/>
            </a:pPr>
            <a:endParaRPr lang="de-DE" dirty="0"/>
          </a:p>
          <a:p>
            <a:pPr marL="0" indent="0">
              <a:buNone/>
              <a:defRPr/>
            </a:pPr>
            <a:r>
              <a:rPr lang="de-DE" b="1" dirty="0"/>
              <a:t>Projektzustand zu Beginn</a:t>
            </a:r>
          </a:p>
          <a:p>
            <a:pPr>
              <a:defRPr/>
            </a:pPr>
            <a:r>
              <a:rPr lang="de-DE" dirty="0"/>
              <a:t>Vorhandener Code ist für uns nicht mehr ausführbar</a:t>
            </a:r>
          </a:p>
          <a:p>
            <a:pPr>
              <a:defRPr/>
            </a:pPr>
            <a:r>
              <a:rPr lang="de-DE" dirty="0"/>
              <a:t>Umständliche Implementierung im Vergleich zur </a:t>
            </a:r>
            <a:r>
              <a:rPr lang="de-DE" dirty="0" err="1"/>
              <a:t>MoDisco</a:t>
            </a:r>
            <a:r>
              <a:rPr lang="de-DE" dirty="0"/>
              <a:t> Version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BAA3299-7540-4CA9-9926-1D7D75AE9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96EC4-B4CF-4701-AD06-A8439D6D8E12}" type="slidenum">
              <a:rPr lang="en-US" noProof="0" smtClean="0"/>
              <a:t>9</a:t>
            </a:fld>
            <a:endParaRPr lang="en-US" noProof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2A40534-5361-42E9-B1EE-2483804D6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JaMoPP</a:t>
            </a:r>
            <a:r>
              <a:rPr lang="de-DE" dirty="0"/>
              <a:t>-Version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F499C82-E5E8-48B4-BA5E-EB02E180484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/>
              <a:t>19.09.2022</a:t>
            </a:r>
            <a:endParaRPr lang="de-DE" dirty="0"/>
          </a:p>
        </p:txBody>
      </p:sp>
      <p:sp>
        <p:nvSpPr>
          <p:cNvPr id="6" name="Pfeil: Fünfeck 5">
            <a:extLst>
              <a:ext uri="{FF2B5EF4-FFF2-40B4-BE49-F238E27FC236}">
                <a16:creationId xmlns:a16="http://schemas.microsoft.com/office/drawing/2014/main" id="{1F12E36C-226B-4889-A62D-149F4A566E82}"/>
              </a:ext>
            </a:extLst>
          </p:cNvPr>
          <p:cNvSpPr/>
          <p:nvPr/>
        </p:nvSpPr>
        <p:spPr bwMode="auto">
          <a:xfrm>
            <a:off x="2919858" y="111084"/>
            <a:ext cx="1323513" cy="229782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/>
              <a:t>Motivation</a:t>
            </a:r>
          </a:p>
        </p:txBody>
      </p:sp>
      <p:sp>
        <p:nvSpPr>
          <p:cNvPr id="7" name="Pfeil: Chevron 6">
            <a:extLst>
              <a:ext uri="{FF2B5EF4-FFF2-40B4-BE49-F238E27FC236}">
                <a16:creationId xmlns:a16="http://schemas.microsoft.com/office/drawing/2014/main" id="{F9753521-805A-42C8-BA0D-58123122F853}"/>
              </a:ext>
            </a:extLst>
          </p:cNvPr>
          <p:cNvSpPr/>
          <p:nvPr/>
        </p:nvSpPr>
        <p:spPr bwMode="auto">
          <a:xfrm>
            <a:off x="4196639" y="112890"/>
            <a:ext cx="1547108" cy="226169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Grundlagen</a:t>
            </a:r>
          </a:p>
        </p:txBody>
      </p:sp>
      <p:sp>
        <p:nvSpPr>
          <p:cNvPr id="8" name="Pfeil: Chevron 7">
            <a:extLst>
              <a:ext uri="{FF2B5EF4-FFF2-40B4-BE49-F238E27FC236}">
                <a16:creationId xmlns:a16="http://schemas.microsoft.com/office/drawing/2014/main" id="{642DED3A-3DF2-43B4-81B4-D298EFED9A38}"/>
              </a:ext>
            </a:extLst>
          </p:cNvPr>
          <p:cNvSpPr/>
          <p:nvPr/>
        </p:nvSpPr>
        <p:spPr bwMode="auto">
          <a:xfrm>
            <a:off x="5685705" y="111084"/>
            <a:ext cx="1974950" cy="226169"/>
          </a:xfrm>
          <a:prstGeom prst="chevr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>
                <a:solidFill>
                  <a:schemeClr val="bg1"/>
                </a:solidFill>
              </a:rPr>
              <a:t>Implementierung</a:t>
            </a:r>
          </a:p>
        </p:txBody>
      </p:sp>
      <p:sp>
        <p:nvSpPr>
          <p:cNvPr id="9" name="Pfeil: Chevron 8">
            <a:extLst>
              <a:ext uri="{FF2B5EF4-FFF2-40B4-BE49-F238E27FC236}">
                <a16:creationId xmlns:a16="http://schemas.microsoft.com/office/drawing/2014/main" id="{7B7D489B-B75D-4D9B-B643-E0F8963A079C}"/>
              </a:ext>
            </a:extLst>
          </p:cNvPr>
          <p:cNvSpPr/>
          <p:nvPr/>
        </p:nvSpPr>
        <p:spPr bwMode="auto">
          <a:xfrm>
            <a:off x="7593423" y="108733"/>
            <a:ext cx="1149063" cy="237312"/>
          </a:xfrm>
          <a:prstGeom prst="chevr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>
                <a:solidFill>
                  <a:schemeClr val="bg1"/>
                </a:solidFill>
              </a:rPr>
              <a:t>Fazit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25FCC21-AE8F-4E13-A252-D4AE367E2BD7}"/>
              </a:ext>
            </a:extLst>
          </p:cNvPr>
          <p:cNvSpPr/>
          <p:nvPr/>
        </p:nvSpPr>
        <p:spPr bwMode="auto">
          <a:xfrm>
            <a:off x="8621045" y="0"/>
            <a:ext cx="381761" cy="433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8807755"/>
      </p:ext>
    </p:extLst>
  </p:cSld>
  <p:clrMapOvr>
    <a:masterClrMapping/>
  </p:clrMapOvr>
</p:sld>
</file>

<file path=ppt/theme/theme1.xml><?xml version="1.0" encoding="utf-8"?>
<a:theme xmlns:a="http://schemas.openxmlformats.org/drawingml/2006/main" name="Folienmaster_Fächer">
  <a:themeElements>
    <a:clrScheme name="KIT FARBEN">
      <a:dk1>
        <a:sysClr val="windowText" lastClr="000000"/>
      </a:dk1>
      <a:lt1>
        <a:sysClr val="window" lastClr="FFFFFF"/>
      </a:lt1>
      <a:dk2>
        <a:srgbClr val="009682"/>
      </a:dk2>
      <a:lt2>
        <a:srgbClr val="D9D9D9"/>
      </a:lt2>
      <a:accent1>
        <a:srgbClr val="4664AA"/>
      </a:accent1>
      <a:accent2>
        <a:srgbClr val="23A1E0"/>
      </a:accent2>
      <a:accent3>
        <a:srgbClr val="8CB63C"/>
      </a:accent3>
      <a:accent4>
        <a:srgbClr val="A3107C"/>
      </a:accent4>
      <a:accent5>
        <a:srgbClr val="DF9B1B"/>
      </a:accent5>
      <a:accent6>
        <a:srgbClr val="FCE500"/>
      </a:accent6>
      <a:hlink>
        <a:srgbClr val="4664AA"/>
      </a:hlink>
      <a:folHlink>
        <a:srgbClr val="A2222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D385F135-4BB1-4144-883F-BD663B3FA4BF}" vid="{9BD07EEE-6672-4655-8F7E-3FE0E154673F}"/>
    </a:ext>
  </a:extLst>
</a:theme>
</file>

<file path=ppt/theme/theme2.xml><?xml version="1.0" encoding="utf-8"?>
<a:theme xmlns:a="http://schemas.openxmlformats.org/drawingml/2006/main" name="Folienmaster_Form">
  <a:themeElements>
    <a:clrScheme name="KIT FARBEN">
      <a:dk1>
        <a:sysClr val="windowText" lastClr="000000"/>
      </a:dk1>
      <a:lt1>
        <a:sysClr val="window" lastClr="FFFFFF"/>
      </a:lt1>
      <a:dk2>
        <a:srgbClr val="009682"/>
      </a:dk2>
      <a:lt2>
        <a:srgbClr val="D9D9D9"/>
      </a:lt2>
      <a:accent1>
        <a:srgbClr val="4664AA"/>
      </a:accent1>
      <a:accent2>
        <a:srgbClr val="23A1E0"/>
      </a:accent2>
      <a:accent3>
        <a:srgbClr val="8CB63C"/>
      </a:accent3>
      <a:accent4>
        <a:srgbClr val="A3107C"/>
      </a:accent4>
      <a:accent5>
        <a:srgbClr val="DF9B1B"/>
      </a:accent5>
      <a:accent6>
        <a:srgbClr val="FCE500"/>
      </a:accent6>
      <a:hlink>
        <a:srgbClr val="4664AA"/>
      </a:hlink>
      <a:folHlink>
        <a:srgbClr val="A2222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D385F135-4BB1-4144-883F-BD663B3FA4BF}" vid="{9BD07EEE-6672-4655-8F7E-3FE0E154673F}"/>
    </a:ext>
  </a:extLst>
</a:theme>
</file>

<file path=ppt/theme/theme3.xml><?xml version="1.0" encoding="utf-8"?>
<a:theme xmlns:a="http://schemas.openxmlformats.org/drawingml/2006/main" name="Folienmaster_Punkte">
  <a:themeElements>
    <a:clrScheme name="KIT FARBEN">
      <a:dk1>
        <a:sysClr val="windowText" lastClr="000000"/>
      </a:dk1>
      <a:lt1>
        <a:sysClr val="window" lastClr="FFFFFF"/>
      </a:lt1>
      <a:dk2>
        <a:srgbClr val="009682"/>
      </a:dk2>
      <a:lt2>
        <a:srgbClr val="D9D9D9"/>
      </a:lt2>
      <a:accent1>
        <a:srgbClr val="4664AA"/>
      </a:accent1>
      <a:accent2>
        <a:srgbClr val="23A1E0"/>
      </a:accent2>
      <a:accent3>
        <a:srgbClr val="8CB63C"/>
      </a:accent3>
      <a:accent4>
        <a:srgbClr val="A3107C"/>
      </a:accent4>
      <a:accent5>
        <a:srgbClr val="DF9B1B"/>
      </a:accent5>
      <a:accent6>
        <a:srgbClr val="FCE500"/>
      </a:accent6>
      <a:hlink>
        <a:srgbClr val="4664AA"/>
      </a:hlink>
      <a:folHlink>
        <a:srgbClr val="A2222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D385F135-4BB1-4144-883F-BD663B3FA4BF}" vid="{9BD07EEE-6672-4655-8F7E-3FE0E154673F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Design1</Template>
  <TotalTime>0</TotalTime>
  <Words>1597</Words>
  <Application>Microsoft Office PowerPoint</Application>
  <PresentationFormat>Breitbild</PresentationFormat>
  <Paragraphs>498</Paragraphs>
  <Slides>24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24</vt:i4>
      </vt:variant>
    </vt:vector>
  </HeadingPairs>
  <TitlesOfParts>
    <vt:vector size="32" baseType="lpstr">
      <vt:lpstr>-apple-system</vt:lpstr>
      <vt:lpstr>Arial</vt:lpstr>
      <vt:lpstr>Calibri</vt:lpstr>
      <vt:lpstr>Consolas</vt:lpstr>
      <vt:lpstr>Fira Code</vt:lpstr>
      <vt:lpstr>Folienmaster_Fächer</vt:lpstr>
      <vt:lpstr>Folienmaster_Form</vt:lpstr>
      <vt:lpstr>Folienmaster_Punkte</vt:lpstr>
      <vt:lpstr>PowerPoint-Präsentation</vt:lpstr>
      <vt:lpstr>Motivation</vt:lpstr>
      <vt:lpstr>Motivation</vt:lpstr>
      <vt:lpstr>Der Palladio Ansatz</vt:lpstr>
      <vt:lpstr>Service Effect Specification</vt:lpstr>
      <vt:lpstr>Ziel des Praktikums</vt:lpstr>
      <vt:lpstr>Aufbau der Ansätze</vt:lpstr>
      <vt:lpstr>MoDisco-Version</vt:lpstr>
      <vt:lpstr>JaMoPP-Version</vt:lpstr>
      <vt:lpstr>JDT-Version</vt:lpstr>
      <vt:lpstr>Schnittstellen</vt:lpstr>
      <vt:lpstr>Vergleich und Abbildung</vt:lpstr>
      <vt:lpstr>Vergleich der Ansätze (MoDisco vs. JaMoPP)</vt:lpstr>
      <vt:lpstr>Vergleich der Ansätze (JaMoPP vs. JDT)</vt:lpstr>
      <vt:lpstr>FluentAPI</vt:lpstr>
      <vt:lpstr>FluentAPI</vt:lpstr>
      <vt:lpstr>FluentAPI</vt:lpstr>
      <vt:lpstr>Demonstration</vt:lpstr>
      <vt:lpstr>Demonstration</vt:lpstr>
      <vt:lpstr>Demonstration</vt:lpstr>
      <vt:lpstr>Überprüfung der Funktionalität</vt:lpstr>
      <vt:lpstr>Fazit</vt:lpstr>
      <vt:lpstr>Ausblick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Franzi</dc:creator>
  <cp:lastModifiedBy>Fabian Wenzel</cp:lastModifiedBy>
  <cp:revision>108</cp:revision>
  <dcterms:created xsi:type="dcterms:W3CDTF">2017-12-07T14:50:50Z</dcterms:created>
  <dcterms:modified xsi:type="dcterms:W3CDTF">2022-09-17T21:23:28Z</dcterms:modified>
</cp:coreProperties>
</file>